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4242" r:id="rId2"/>
  </p:sldMasterIdLst>
  <p:notesMasterIdLst>
    <p:notesMasterId r:id="rId37"/>
  </p:notesMasterIdLst>
  <p:sldIdLst>
    <p:sldId id="356" r:id="rId3"/>
    <p:sldId id="363" r:id="rId4"/>
    <p:sldId id="431" r:id="rId5"/>
    <p:sldId id="449" r:id="rId6"/>
    <p:sldId id="452" r:id="rId7"/>
    <p:sldId id="450" r:id="rId8"/>
    <p:sldId id="451" r:id="rId9"/>
    <p:sldId id="453" r:id="rId10"/>
    <p:sldId id="454" r:id="rId11"/>
    <p:sldId id="455" r:id="rId12"/>
    <p:sldId id="456" r:id="rId13"/>
    <p:sldId id="457" r:id="rId14"/>
    <p:sldId id="437" r:id="rId15"/>
    <p:sldId id="448" r:id="rId16"/>
    <p:sldId id="459" r:id="rId17"/>
    <p:sldId id="461" r:id="rId18"/>
    <p:sldId id="460" r:id="rId19"/>
    <p:sldId id="433" r:id="rId20"/>
    <p:sldId id="434" r:id="rId21"/>
    <p:sldId id="435" r:id="rId22"/>
    <p:sldId id="447" r:id="rId23"/>
    <p:sldId id="372" r:id="rId24"/>
    <p:sldId id="373" r:id="rId25"/>
    <p:sldId id="386" r:id="rId26"/>
    <p:sldId id="398" r:id="rId27"/>
    <p:sldId id="463" r:id="rId28"/>
    <p:sldId id="464" r:id="rId29"/>
    <p:sldId id="465" r:id="rId30"/>
    <p:sldId id="467" r:id="rId31"/>
    <p:sldId id="468" r:id="rId32"/>
    <p:sldId id="470" r:id="rId33"/>
    <p:sldId id="469" r:id="rId34"/>
    <p:sldId id="471" r:id="rId35"/>
    <p:sldId id="472" r:id="rId36"/>
  </p:sldIdLst>
  <p:sldSz cx="9144000" cy="6858000" type="screen4x3"/>
  <p:notesSz cx="6553200" cy="88392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00"/>
    <a:srgbClr val="3399FF"/>
    <a:srgbClr val="FFFF00"/>
    <a:srgbClr val="66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2" autoAdjust="0"/>
    <p:restoredTop sz="94689" autoAdjust="0"/>
  </p:normalViewPr>
  <p:slideViewPr>
    <p:cSldViewPr>
      <p:cViewPr>
        <p:scale>
          <a:sx n="97" d="100"/>
          <a:sy n="97" d="100"/>
        </p:scale>
        <p:origin x="-114"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1896" y="-90"/>
      </p:cViewPr>
      <p:guideLst>
        <p:guide orient="horz" pos="2784"/>
        <p:guide pos="206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839720" cy="441960"/>
          </a:xfrm>
          <a:prstGeom prst="rect">
            <a:avLst/>
          </a:prstGeom>
          <a:noFill/>
          <a:ln w="9525">
            <a:noFill/>
            <a:miter lim="800000"/>
            <a:headEnd/>
            <a:tailEnd/>
          </a:ln>
          <a:effectLst/>
        </p:spPr>
        <p:txBody>
          <a:bodyPr vert="horz" wrap="square" lIns="87956" tIns="43978" rIns="87956" bIns="43978" numCol="1" anchor="t" anchorCtr="0" compatLnSpc="1">
            <a:prstTxWarp prst="textNoShape">
              <a:avLst/>
            </a:prstTxWarp>
          </a:bodyPr>
          <a:lstStyle>
            <a:lvl1pPr algn="l">
              <a:defRPr sz="1200">
                <a:latin typeface="Arial" charset="0"/>
                <a:cs typeface="+mn-cs"/>
              </a:defRPr>
            </a:lvl1pPr>
          </a:lstStyle>
          <a:p>
            <a:pPr>
              <a:defRPr/>
            </a:pPr>
            <a:endParaRPr lang="en-US"/>
          </a:p>
        </p:txBody>
      </p:sp>
      <p:sp>
        <p:nvSpPr>
          <p:cNvPr id="81923" name="Rectangle 3"/>
          <p:cNvSpPr>
            <a:spLocks noGrp="1" noChangeArrowheads="1"/>
          </p:cNvSpPr>
          <p:nvPr>
            <p:ph type="dt" idx="1"/>
          </p:nvPr>
        </p:nvSpPr>
        <p:spPr bwMode="auto">
          <a:xfrm>
            <a:off x="3711964" y="0"/>
            <a:ext cx="2839720" cy="441960"/>
          </a:xfrm>
          <a:prstGeom prst="rect">
            <a:avLst/>
          </a:prstGeom>
          <a:noFill/>
          <a:ln w="9525">
            <a:noFill/>
            <a:miter lim="800000"/>
            <a:headEnd/>
            <a:tailEnd/>
          </a:ln>
          <a:effectLst/>
        </p:spPr>
        <p:txBody>
          <a:bodyPr vert="horz" wrap="square" lIns="87956" tIns="43978" rIns="87956" bIns="43978"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066800" y="663575"/>
            <a:ext cx="4419600" cy="331470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655320" y="4198620"/>
            <a:ext cx="5242560" cy="3977640"/>
          </a:xfrm>
          <a:prstGeom prst="rect">
            <a:avLst/>
          </a:prstGeom>
          <a:noFill/>
          <a:ln w="9525">
            <a:noFill/>
            <a:miter lim="800000"/>
            <a:headEnd/>
            <a:tailEnd/>
          </a:ln>
          <a:effectLst/>
        </p:spPr>
        <p:txBody>
          <a:bodyPr vert="horz" wrap="square" lIns="87956" tIns="43978" rIns="87956" bIns="4397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395706"/>
            <a:ext cx="2839720" cy="441960"/>
          </a:xfrm>
          <a:prstGeom prst="rect">
            <a:avLst/>
          </a:prstGeom>
          <a:noFill/>
          <a:ln w="9525">
            <a:noFill/>
            <a:miter lim="800000"/>
            <a:headEnd/>
            <a:tailEnd/>
          </a:ln>
          <a:effectLst/>
        </p:spPr>
        <p:txBody>
          <a:bodyPr vert="horz" wrap="square" lIns="87956" tIns="43978" rIns="87956" bIns="43978" numCol="1" anchor="b" anchorCtr="0" compatLnSpc="1">
            <a:prstTxWarp prst="textNoShape">
              <a:avLst/>
            </a:prstTxWarp>
          </a:bodyPr>
          <a:lstStyle>
            <a:lvl1pPr algn="l">
              <a:defRPr sz="1200">
                <a:latin typeface="Arial" charset="0"/>
                <a:cs typeface="+mn-cs"/>
              </a:defRPr>
            </a:lvl1pPr>
          </a:lstStyle>
          <a:p>
            <a:pPr>
              <a:defRPr/>
            </a:pPr>
            <a:endParaRPr lang="en-US"/>
          </a:p>
        </p:txBody>
      </p:sp>
      <p:sp>
        <p:nvSpPr>
          <p:cNvPr id="81927" name="Rectangle 7"/>
          <p:cNvSpPr>
            <a:spLocks noGrp="1" noChangeArrowheads="1"/>
          </p:cNvSpPr>
          <p:nvPr>
            <p:ph type="sldNum" sz="quarter" idx="5"/>
          </p:nvPr>
        </p:nvSpPr>
        <p:spPr bwMode="auto">
          <a:xfrm>
            <a:off x="3711964" y="8395706"/>
            <a:ext cx="2839720" cy="441960"/>
          </a:xfrm>
          <a:prstGeom prst="rect">
            <a:avLst/>
          </a:prstGeom>
          <a:noFill/>
          <a:ln w="9525">
            <a:noFill/>
            <a:miter lim="800000"/>
            <a:headEnd/>
            <a:tailEnd/>
          </a:ln>
          <a:effectLst/>
        </p:spPr>
        <p:txBody>
          <a:bodyPr vert="horz" wrap="square" lIns="87956" tIns="43978" rIns="87956" bIns="43978" numCol="1" anchor="b" anchorCtr="0" compatLnSpc="1">
            <a:prstTxWarp prst="textNoShape">
              <a:avLst/>
            </a:prstTxWarp>
          </a:bodyPr>
          <a:lstStyle>
            <a:lvl1pPr algn="r">
              <a:defRPr sz="1200">
                <a:latin typeface="Arial" charset="0"/>
                <a:cs typeface="+mn-cs"/>
              </a:defRPr>
            </a:lvl1pPr>
          </a:lstStyle>
          <a:p>
            <a:pPr>
              <a:defRPr/>
            </a:pPr>
            <a:fld id="{5BAE5F90-57CE-470E-809F-3F10DC616CC1}" type="slidenum">
              <a:rPr lang="en-US"/>
              <a:pPr>
                <a:defRPr/>
              </a:pPr>
              <a:t>‹#›</a:t>
            </a:fld>
            <a:endParaRPr lang="en-US"/>
          </a:p>
        </p:txBody>
      </p:sp>
    </p:spTree>
    <p:extLst>
      <p:ext uri="{BB962C8B-B14F-4D97-AF65-F5344CB8AC3E}">
        <p14:creationId xmlns:p14="http://schemas.microsoft.com/office/powerpoint/2010/main" val="1206126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Support comes from EPA</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Good</a:t>
            </a:r>
            <a:r>
              <a:rPr lang="en-US" baseline="0" dirty="0" smtClean="0"/>
              <a:t> correlation with tide gauge in seasonal scale</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Very good comparison with NDBC buoy</a:t>
            </a:r>
            <a:r>
              <a:rPr lang="en-US" baseline="0" dirty="0" smtClean="0"/>
              <a:t> </a:t>
            </a:r>
            <a:r>
              <a:rPr lang="en-US" baseline="0" dirty="0" err="1" smtClean="0"/>
              <a:t>sst</a:t>
            </a:r>
            <a:r>
              <a:rPr lang="en-US" baseline="0" dirty="0" smtClean="0"/>
              <a:t> in the Gulf of Mexico</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Very good comparison with MCSST</a:t>
            </a:r>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IASNFS-LCS simulation</a:t>
            </a:r>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correlation</a:t>
            </a:r>
            <a:r>
              <a:rPr lang="en-US" baseline="0" dirty="0" smtClean="0"/>
              <a:t> in tides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correlation in</a:t>
            </a:r>
            <a:r>
              <a:rPr lang="en-US" baseline="0" dirty="0" smtClean="0"/>
              <a:t> sub-tidal wind-driven sea level variation</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good correlation with NDBC</a:t>
            </a:r>
            <a:r>
              <a:rPr lang="en-US" baseline="0" dirty="0" smtClean="0"/>
              <a:t> </a:t>
            </a:r>
            <a:r>
              <a:rPr lang="en-US" baseline="0" dirty="0" err="1" smtClean="0"/>
              <a:t>sst</a:t>
            </a:r>
            <a:r>
              <a:rPr lang="en-US" baseline="0" dirty="0" smtClean="0"/>
              <a:t> measurement</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good correlation with MCSST (short</a:t>
            </a:r>
            <a:r>
              <a:rPr lang="en-US" baseline="0" dirty="0" smtClean="0"/>
              <a:t>-time variation is reduced)</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Use</a:t>
            </a:r>
            <a:r>
              <a:rPr lang="en-US" baseline="0" dirty="0" smtClean="0"/>
              <a:t> </a:t>
            </a:r>
            <a:r>
              <a:rPr lang="en-US" baseline="0" dirty="0" err="1" smtClean="0"/>
              <a:t>Kd</a:t>
            </a:r>
            <a:r>
              <a:rPr lang="en-US" baseline="0" dirty="0" smtClean="0"/>
              <a:t> from </a:t>
            </a:r>
            <a:r>
              <a:rPr lang="en-US" baseline="0" dirty="0" err="1" smtClean="0"/>
              <a:t>SeaWiFS</a:t>
            </a:r>
            <a:r>
              <a:rPr lang="en-US" baseline="0" dirty="0" smtClean="0"/>
              <a:t>/MODIS t</a:t>
            </a:r>
            <a:r>
              <a:rPr lang="en-US" dirty="0" smtClean="0"/>
              <a:t>o improve temperature</a:t>
            </a:r>
            <a:r>
              <a:rPr lang="en-US" baseline="0" dirty="0" smtClean="0"/>
              <a:t> prediction</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Use rainfall from TRMM to improve salinity</a:t>
            </a:r>
            <a:r>
              <a:rPr lang="en-US" baseline="0" dirty="0" smtClean="0"/>
              <a:t> prediction</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GEM3D is an integration of EPA GEM and 3D high-resolution</a:t>
            </a:r>
            <a:r>
              <a:rPr lang="en-US" baseline="0" dirty="0" smtClean="0"/>
              <a:t> coastal circulation model IASNFS-LCS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Difference</a:t>
            </a:r>
            <a:r>
              <a:rPr lang="en-US" baseline="0" dirty="0" smtClean="0"/>
              <a:t> in salinity prediction with/without TRMM rainfall</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The salinity prediction improve</a:t>
            </a:r>
            <a:r>
              <a:rPr lang="en-US" baseline="0" dirty="0" smtClean="0"/>
              <a:t> somehow with TRMM</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Overall IASNFS-LCS simulation shows correct</a:t>
            </a:r>
            <a:r>
              <a:rPr lang="en-US" baseline="0" dirty="0" smtClean="0"/>
              <a:t> seasonal flow pattern </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seasonal</a:t>
            </a:r>
            <a:r>
              <a:rPr lang="en-US" baseline="0" dirty="0" smtClean="0"/>
              <a:t> stratification</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30 variables</a:t>
            </a:r>
            <a:r>
              <a:rPr lang="en-US" baseline="0" dirty="0" smtClean="0"/>
              <a:t> in the GEM3D are subjected to 3D advection (with sinking) and </a:t>
            </a:r>
            <a:r>
              <a:rPr lang="en-US" baseline="0" smtClean="0"/>
              <a:t>vertical mixing </a:t>
            </a:r>
            <a:r>
              <a:rPr lang="en-US" baseline="0" dirty="0" smtClean="0"/>
              <a:t>over more than 1 million grids every time step (300s).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high</a:t>
            </a:r>
            <a:r>
              <a:rPr lang="en-US" baseline="0" dirty="0" smtClean="0"/>
              <a:t> vertical resolution, an improved plankton dynamics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IASNFS-LCS cover</a:t>
            </a:r>
            <a:r>
              <a:rPr lang="en-US" baseline="0" dirty="0" smtClean="0"/>
              <a:t> Louisiana Continental Shell and is nested in large scale IASNFS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IASNFS provides</a:t>
            </a:r>
            <a:r>
              <a:rPr lang="en-US" baseline="0" dirty="0" smtClean="0"/>
              <a:t> IASNFS-LCS with boundary conditions. IASNFS is in real-time operation at NRL since 2003.</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2010</a:t>
            </a:r>
            <a:r>
              <a:rPr lang="en-US" baseline="0" dirty="0" smtClean="0"/>
              <a:t> oil spill, IASNFS provides daily forecast to NOAA for oil trajectory prediction.</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IASNFS current is consistent with altimeter </a:t>
            </a:r>
            <a:r>
              <a:rPr lang="en-US" dirty="0" err="1" smtClean="0"/>
              <a:t>ssh</a:t>
            </a:r>
            <a:r>
              <a:rPr lang="en-US" dirty="0" smtClean="0"/>
              <a:t>,</a:t>
            </a:r>
            <a:r>
              <a:rPr lang="en-US" baseline="0" dirty="0" smtClean="0"/>
              <a:t> predicting Loop Current/Loop Current eddies.</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Good</a:t>
            </a:r>
            <a:r>
              <a:rPr lang="en-US" baseline="0" dirty="0" smtClean="0"/>
              <a:t> correlation with altimeter </a:t>
            </a:r>
            <a:r>
              <a:rPr lang="en-US" baseline="0" dirty="0" err="1" smtClean="0"/>
              <a:t>ssh</a:t>
            </a:r>
            <a:r>
              <a:rPr lang="en-US" baseline="0" dirty="0" smtClean="0"/>
              <a:t> Cr = .87</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comparison of current with BOEM mooring measurements</a:t>
            </a:r>
            <a:endParaRPr lang="en-US" dirty="0"/>
          </a:p>
        </p:txBody>
      </p:sp>
      <p:sp>
        <p:nvSpPr>
          <p:cNvPr id="4" name="Slide Number Placeholder 3"/>
          <p:cNvSpPr>
            <a:spLocks noGrp="1"/>
          </p:cNvSpPr>
          <p:nvPr>
            <p:ph type="sldNum" sz="quarter" idx="10"/>
          </p:nvPr>
        </p:nvSpPr>
        <p:spPr/>
        <p:txBody>
          <a:bodyPr/>
          <a:lstStyle/>
          <a:p>
            <a:pPr>
              <a:defRPr/>
            </a:pPr>
            <a:fld id="{5BAE5F90-57CE-470E-809F-3F10DC616CC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r>
              <a:rPr lang="en-US" dirty="0" smtClean="0"/>
              <a:t>Very good correlation</a:t>
            </a:r>
            <a:r>
              <a:rPr lang="en-US" baseline="0" dirty="0" smtClean="0"/>
              <a:t> with NOS tide gauge sea level variation</a:t>
            </a:r>
            <a:endParaRPr lang="en-US" dirty="0" smtClean="0"/>
          </a:p>
        </p:txBody>
      </p:sp>
      <p:sp>
        <p:nvSpPr>
          <p:cNvPr id="4" name="Slide Number Placeholder 3"/>
          <p:cNvSpPr>
            <a:spLocks noGrp="1"/>
          </p:cNvSpPr>
          <p:nvPr>
            <p:ph type="sldNum" sz="quarter" idx="5"/>
          </p:nvPr>
        </p:nvSpPr>
        <p:spPr/>
        <p:txBody>
          <a:bodyPr/>
          <a:lstStyle/>
          <a:p>
            <a:pPr>
              <a:defRPr/>
            </a:pPr>
            <a:fld id="{EFE2F2D2-A113-42B0-B8F3-3F63093A428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lgn="ctr">
              <a:defRPr/>
            </a:pPr>
            <a:endParaRPr lang="en-US">
              <a:cs typeface="+mn-cs"/>
            </a:endParaRPr>
          </a:p>
        </p:txBody>
      </p:sp>
      <p:sp>
        <p:nvSpPr>
          <p:cNvPr id="4710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4710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E2553B-6E77-4795-9B6A-AB70ED01A9B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73518-C897-462A-92C6-74AB0D7CCBD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F6D1A-7E4B-47AA-AA47-9B9C5DDD964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DB9B503-80E9-4B71-9482-DD93825B7DA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49153-FA6A-4377-BCFD-1EEB5D06691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solidFill>
                  <a:schemeClr val="accent1">
                    <a:lumMod val="60000"/>
                    <a:lumOff val="40000"/>
                  </a:schemeClr>
                </a:solidFill>
                <a:latin typeface="Arial" pitchFamily="34" charset="0"/>
                <a:cs typeface="Arial" pitchFamily="34" charset="0"/>
              </a:defRPr>
            </a:lvl2pPr>
            <a:lvl3pPr>
              <a:defRPr>
                <a:solidFill>
                  <a:schemeClr val="tx1">
                    <a:lumMod val="65000"/>
                  </a:schemeClr>
                </a:solidFill>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November 2006</a:t>
            </a: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6776510D-AF63-4905-B108-A1914FAEDEB5}"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November 2006</a:t>
            </a:r>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DB4C75CE-0634-4B01-88D5-186F0445AFB1}"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2356E-B4AD-4105-B958-9BD511F8560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November 2006</a:t>
            </a: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7CFCE125-04DB-444A-8A0E-F4F7AACF960A}"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November 2006</a:t>
            </a: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2EFBAFB5-230B-42C8-947B-7F83CEACF481}"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5"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970DA128-8387-4E86-8F26-1A5E155B2E88}"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November 2006</a:t>
            </a: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endParaRPr lang="en-US">
              <a:ea typeface="ＭＳ Ｐゴシック" pitchFamily="34" charset="-128"/>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42171CD6-BD6C-4E7B-BAC6-E42FDF83D7B1}"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10" name="Title 1"/>
          <p:cNvSpPr>
            <a:spLocks noGrp="1"/>
          </p:cNvSpPr>
          <p:nvPr>
            <p:ph type="title"/>
          </p:nvPr>
        </p:nvSpPr>
        <p:spPr>
          <a:xfrm>
            <a:off x="164592" y="155448"/>
            <a:ext cx="2578608" cy="1139952"/>
          </a:xfrm>
        </p:spPr>
        <p:txBody>
          <a:bodyPr lIns="73152" bIns="0">
            <a:sp3d prstMaterial="matte"/>
          </a:bodyPr>
          <a:lstStyle>
            <a:lvl1pPr algn="r">
              <a:lnSpc>
                <a:spcPts val="2600"/>
              </a:lnSpc>
              <a:defRPr sz="2400" b="1"/>
            </a:lvl1pPr>
            <a:extLst/>
          </a:lstStyle>
          <a:p>
            <a:r>
              <a:rPr lang="en-US" dirty="0" smtClean="0"/>
              <a:t>Click to edit Master title style</a:t>
            </a:r>
            <a:endParaRPr lang="en-US" dirty="0"/>
          </a:p>
        </p:txBody>
      </p:sp>
      <p:sp>
        <p:nvSpPr>
          <p:cNvPr id="7" name="Footer Placeholder 5"/>
          <p:cNvSpPr>
            <a:spLocks noGrp="1"/>
          </p:cNvSpPr>
          <p:nvPr>
            <p:ph type="ftr" sz="quarter" idx="10"/>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r>
              <a:rPr lang="en-US">
                <a:ea typeface="ＭＳ Ｐゴシック" pitchFamily="34" charset="-128"/>
                <a:cs typeface="+mn-cs"/>
              </a:rPr>
              <a:t>A Changing Arctic: An Urgent Call For Collaborative And Cooperative Action</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buClrTx/>
              <a:buSzTx/>
              <a:buFontTx/>
              <a:buNone/>
              <a:defRPr>
                <a:solidFill>
                  <a:srgbClr val="FFFFFF"/>
                </a:solidFill>
                <a:latin typeface="Arial" pitchFamily="34" charset="0"/>
              </a:defRPr>
            </a:lvl1pPr>
          </a:lstStyle>
          <a:p>
            <a:pPr defTabSz="457200">
              <a:defRPr/>
            </a:pPr>
            <a:fld id="{B91FDE35-30E8-4AE4-9BC8-5C92C35076F5}" type="slidenum">
              <a:rPr lang="en-US">
                <a:ea typeface="ＭＳ Ｐゴシック" pitchFamily="34" charset="-128"/>
                <a:cs typeface="+mn-cs"/>
              </a:rPr>
              <a:pPr defTabSz="457200">
                <a:defRPr/>
              </a:pPr>
              <a:t>‹#›</a:t>
            </a:fld>
            <a:endParaRPr lang="en-US">
              <a:ea typeface="ＭＳ Ｐゴシック" pitchFamily="34" charset="-128"/>
              <a:cs typeface="+mn-cs"/>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F37013-1ABE-412F-92CB-B31B06B54A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4C03E-DE37-4D6D-A0BE-FF3FDB0677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D038FC-86CF-4C06-9637-8A46692A88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1F941A-234D-4E42-9197-B603606B70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BB7742-B021-42F0-8518-F898EF60582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4D3423-FFE4-4B2F-86D8-5F38F10F633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C74B69-07A4-4B38-9E03-ABA96E92BEC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3"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effectLst>
                  <a:outerShdw blurRad="38100" dist="38100" dir="2700000" algn="tl">
                    <a:srgbClr val="000000"/>
                  </a:outerShdw>
                </a:effectLst>
                <a:latin typeface="Arial" charset="0"/>
                <a:cs typeface="+mn-cs"/>
              </a:defRPr>
            </a:lvl1pPr>
          </a:lstStyle>
          <a:p>
            <a:pPr>
              <a:defRPr/>
            </a:pPr>
            <a:endParaRPr lang="en-US"/>
          </a:p>
        </p:txBody>
      </p:sp>
      <p:sp>
        <p:nvSpPr>
          <p:cNvPr id="46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n-cs"/>
              </a:defRPr>
            </a:lvl1pPr>
          </a:lstStyle>
          <a:p>
            <a:pPr>
              <a:defRPr/>
            </a:pPr>
            <a:endParaRPr lang="en-US"/>
          </a:p>
        </p:txBody>
      </p:sp>
      <p:sp>
        <p:nvSpPr>
          <p:cNvPr id="46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mn-cs"/>
              </a:defRPr>
            </a:lvl1pPr>
          </a:lstStyle>
          <a:p>
            <a:pPr>
              <a:defRPr/>
            </a:pPr>
            <a:fld id="{2406698F-2C25-42F6-9E9F-DF7BC859C1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41"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0" y="6400800"/>
            <a:ext cx="9144000" cy="457200"/>
          </a:xfrm>
          <a:prstGeom prst="rect">
            <a:avLst/>
          </a:prstGeom>
          <a:solidFill>
            <a:srgbClr val="0088C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304800" y="6477000"/>
            <a:ext cx="8686800" cy="276225"/>
          </a:xfrm>
          <a:prstGeom prst="rect">
            <a:avLst/>
          </a:prstGeom>
          <a:noFill/>
        </p:spPr>
        <p:txBody>
          <a:bodyPr>
            <a:spAutoFit/>
          </a:bodyPr>
          <a:lstStyle/>
          <a:p>
            <a:pPr>
              <a:defRPr/>
            </a:pPr>
            <a:r>
              <a:rPr lang="en-US" sz="1200" b="1" spc="600" dirty="0">
                <a:solidFill>
                  <a:prstClr val="white"/>
                </a:solidFill>
                <a:latin typeface="Calibri"/>
                <a:ea typeface="ＭＳ Ｐゴシック" pitchFamily="34" charset="-128"/>
                <a:cs typeface="+mn-cs"/>
              </a:rPr>
              <a:t>Office of Coast Survey / Coast Survey Development Lab</a:t>
            </a:r>
          </a:p>
        </p:txBody>
      </p:sp>
      <p:pic>
        <p:nvPicPr>
          <p:cNvPr id="5128" name="Picture 9" descr="Logo with transparent background.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48600" y="5867400"/>
            <a:ext cx="838200" cy="8382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Lst>
  <p:transition>
    <p:fade/>
  </p:transition>
  <p:timing>
    <p:tnLst>
      <p:par>
        <p:cTn id="1" dur="indefinite" restart="never" nodeType="tmRoot"/>
      </p:par>
    </p:tnLst>
  </p:timing>
  <p:hf hd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000">
          <a:solidFill>
            <a:schemeClr val="tx1"/>
          </a:solidFill>
          <a:latin typeface="Calibri" pitchFamily="34" charset="0"/>
        </a:defRPr>
      </a:lvl6pPr>
      <a:lvl7pPr marL="914400" algn="l" rtl="0" fontAlgn="base">
        <a:spcBef>
          <a:spcPct val="0"/>
        </a:spcBef>
        <a:spcAft>
          <a:spcPct val="0"/>
        </a:spcAft>
        <a:defRPr sz="4000">
          <a:solidFill>
            <a:schemeClr val="tx1"/>
          </a:solidFill>
          <a:latin typeface="Calibri" pitchFamily="34" charset="0"/>
        </a:defRPr>
      </a:lvl7pPr>
      <a:lvl8pPr marL="1371600" algn="l" rtl="0" fontAlgn="base">
        <a:spcBef>
          <a:spcPct val="0"/>
        </a:spcBef>
        <a:spcAft>
          <a:spcPct val="0"/>
        </a:spcAft>
        <a:defRPr sz="4000">
          <a:solidFill>
            <a:schemeClr val="tx1"/>
          </a:solidFill>
          <a:latin typeface="Calibri" pitchFamily="34" charset="0"/>
        </a:defRPr>
      </a:lvl8pPr>
      <a:lvl9pPr marL="1828800" algn="l" rtl="0" fontAlgn="base">
        <a:spcBef>
          <a:spcPct val="0"/>
        </a:spcBef>
        <a:spcAft>
          <a:spcPct val="0"/>
        </a:spcAft>
        <a:defRPr sz="40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image" Target="../media/image32.gif"/><Relationship Id="rId4" Type="http://schemas.openxmlformats.org/officeDocument/2006/relationships/image" Target="../media/image26.gif"/><Relationship Id="rId9" Type="http://schemas.openxmlformats.org/officeDocument/2006/relationships/image" Target="../media/image31.gif"/></Relationships>
</file>

<file path=ppt/slides/_rels/slide12.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5.gif"/><Relationship Id="rId7"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4.gif"/><Relationship Id="rId10" Type="http://schemas.openxmlformats.org/officeDocument/2006/relationships/image" Target="../media/image39.gif"/><Relationship Id="rId4" Type="http://schemas.openxmlformats.org/officeDocument/2006/relationships/image" Target="../media/image33.gif"/><Relationship Id="rId9" Type="http://schemas.openxmlformats.org/officeDocument/2006/relationships/image" Target="../media/image38.gif"/></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8.gif"/><Relationship Id="rId4" Type="http://schemas.openxmlformats.org/officeDocument/2006/relationships/image" Target="../media/image47.gif"/></Relationships>
</file>

<file path=ppt/slides/_rels/slide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0.gif"/><Relationship Id="rId4" Type="http://schemas.openxmlformats.org/officeDocument/2006/relationships/image" Target="../media/image49.gif"/></Relationships>
</file>

<file path=ppt/slides/_rels/slide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3.gif"/><Relationship Id="rId4"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5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9.gif"/><Relationship Id="rId4" Type="http://schemas.openxmlformats.org/officeDocument/2006/relationships/image" Target="../media/image58.gif"/></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9.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457200"/>
            <a:ext cx="7772400" cy="2062103"/>
          </a:xfrm>
          <a:prstGeom prst="rect">
            <a:avLst/>
          </a:prstGeom>
          <a:noFill/>
          <a:ln w="9525">
            <a:noFill/>
            <a:miter lim="800000"/>
            <a:headEnd/>
            <a:tailEnd/>
          </a:ln>
        </p:spPr>
        <p:txBody>
          <a:bodyPr>
            <a:spAutoFit/>
          </a:bodyPr>
          <a:lstStyle/>
          <a:p>
            <a:pPr algn="ctr"/>
            <a:r>
              <a:rPr lang="en-US" sz="2400" dirty="0">
                <a:latin typeface="Arial" charset="0"/>
              </a:rPr>
              <a:t>A High-Resolution 3D Hypoxia </a:t>
            </a:r>
            <a:r>
              <a:rPr lang="en-US" sz="2400" dirty="0" smtClean="0">
                <a:latin typeface="Arial" charset="0"/>
              </a:rPr>
              <a:t>Model (GEM3D)</a:t>
            </a:r>
            <a:endParaRPr lang="en-US" sz="2400" dirty="0">
              <a:latin typeface="Arial" charset="0"/>
            </a:endParaRPr>
          </a:p>
          <a:p>
            <a:pPr algn="ctr"/>
            <a:r>
              <a:rPr lang="en-US" sz="2400" dirty="0">
                <a:latin typeface="Arial" charset="0"/>
              </a:rPr>
              <a:t>for the Louisiana Shelf</a:t>
            </a:r>
          </a:p>
          <a:p>
            <a:pPr algn="ctr"/>
            <a:endParaRPr lang="en-US" sz="2000" dirty="0">
              <a:latin typeface="Arial" charset="0"/>
            </a:endParaRPr>
          </a:p>
          <a:p>
            <a:pPr algn="ctr"/>
            <a:r>
              <a:rPr lang="en-US" sz="1400" dirty="0">
                <a:latin typeface="Arial" charset="0"/>
              </a:rPr>
              <a:t>Dong S. Ko</a:t>
            </a:r>
            <a:r>
              <a:rPr lang="en-US" sz="1400" baseline="30000" dirty="0">
                <a:latin typeface="Arial" charset="0"/>
              </a:rPr>
              <a:t>1</a:t>
            </a:r>
            <a:r>
              <a:rPr lang="en-US" sz="1400" dirty="0">
                <a:latin typeface="Arial" charset="0"/>
              </a:rPr>
              <a:t>, John C. Lehrter</a:t>
            </a:r>
            <a:r>
              <a:rPr lang="en-US" sz="1400" baseline="30000" dirty="0">
                <a:latin typeface="Arial" charset="0"/>
              </a:rPr>
              <a:t>2</a:t>
            </a:r>
            <a:r>
              <a:rPr lang="en-US" sz="1400" dirty="0">
                <a:latin typeface="Arial" charset="0"/>
              </a:rPr>
              <a:t>, Michael C. Murrell</a:t>
            </a:r>
            <a:r>
              <a:rPr lang="en-US" sz="1400" baseline="30000" dirty="0">
                <a:latin typeface="Arial" charset="0"/>
              </a:rPr>
              <a:t>2</a:t>
            </a:r>
            <a:r>
              <a:rPr lang="en-US" sz="1400" dirty="0">
                <a:latin typeface="Arial" charset="0"/>
              </a:rPr>
              <a:t>, Richard M. Greene</a:t>
            </a:r>
            <a:r>
              <a:rPr lang="en-US" sz="1400" baseline="30000" dirty="0">
                <a:latin typeface="Arial" charset="0"/>
              </a:rPr>
              <a:t>2</a:t>
            </a:r>
            <a:r>
              <a:rPr lang="en-US" sz="1400" dirty="0">
                <a:latin typeface="Arial" charset="0"/>
              </a:rPr>
              <a:t>, Richard W. Gould</a:t>
            </a:r>
            <a:r>
              <a:rPr lang="en-US" sz="1400" baseline="30000" dirty="0">
                <a:latin typeface="Arial" charset="0"/>
              </a:rPr>
              <a:t>1</a:t>
            </a:r>
            <a:r>
              <a:rPr lang="en-US" sz="1400" dirty="0">
                <a:latin typeface="Arial" charset="0"/>
              </a:rPr>
              <a:t>, and Bradley </a:t>
            </a:r>
            <a:r>
              <a:rPr lang="en-US" sz="1400" dirty="0" smtClean="0">
                <a:latin typeface="Arial" charset="0"/>
              </a:rPr>
              <a:t>Penta</a:t>
            </a:r>
            <a:r>
              <a:rPr lang="en-US" sz="1400" baseline="30000" dirty="0" smtClean="0">
                <a:latin typeface="Arial" charset="0"/>
              </a:rPr>
              <a:t>1</a:t>
            </a:r>
          </a:p>
          <a:p>
            <a:pPr algn="ctr"/>
            <a:endParaRPr lang="en-US" sz="800" dirty="0">
              <a:latin typeface="Arial" charset="0"/>
            </a:endParaRPr>
          </a:p>
          <a:p>
            <a:pPr algn="ctr"/>
            <a:r>
              <a:rPr lang="en-US" sz="1200" baseline="30000" dirty="0">
                <a:latin typeface="Arial" charset="0"/>
              </a:rPr>
              <a:t>1 </a:t>
            </a:r>
            <a:r>
              <a:rPr lang="en-US" sz="1200" i="1" dirty="0">
                <a:latin typeface="Arial" charset="0"/>
              </a:rPr>
              <a:t>Naval Research Laboratory, Stennis Space Center, MS 39529</a:t>
            </a:r>
            <a:endParaRPr lang="en-US" sz="1200" dirty="0">
              <a:latin typeface="Arial" charset="0"/>
            </a:endParaRPr>
          </a:p>
          <a:p>
            <a:pPr algn="ctr"/>
            <a:r>
              <a:rPr lang="en-US" sz="1200" baseline="30000" dirty="0">
                <a:latin typeface="Arial" charset="0"/>
              </a:rPr>
              <a:t>2 </a:t>
            </a:r>
            <a:r>
              <a:rPr lang="en-US" sz="1200" i="1" dirty="0">
                <a:latin typeface="Arial" charset="0"/>
              </a:rPr>
              <a:t>U.S. EPA, 1 Sabine Island Drive, Gulf Breeze, FL 32561</a:t>
            </a:r>
            <a:endParaRPr lang="en-US" sz="1200" dirty="0">
              <a:latin typeface="Arial" charset="0"/>
            </a:endParaRPr>
          </a:p>
        </p:txBody>
      </p:sp>
      <p:sp>
        <p:nvSpPr>
          <p:cNvPr id="8" name="TextBox 7"/>
          <p:cNvSpPr txBox="1"/>
          <p:nvPr/>
        </p:nvSpPr>
        <p:spPr>
          <a:xfrm>
            <a:off x="1828800" y="3505200"/>
            <a:ext cx="950901" cy="307777"/>
          </a:xfrm>
          <a:prstGeom prst="rect">
            <a:avLst/>
          </a:prstGeom>
          <a:noFill/>
        </p:spPr>
        <p:txBody>
          <a:bodyPr wrap="none" rtlCol="0">
            <a:spAutoFit/>
          </a:bodyPr>
          <a:lstStyle/>
          <a:p>
            <a:r>
              <a:rPr lang="en-US" sz="1400" dirty="0" smtClean="0">
                <a:solidFill>
                  <a:schemeClr val="accent4">
                    <a:lumMod val="10000"/>
                  </a:schemeClr>
                </a:solidFill>
                <a:latin typeface="Arial" pitchFamily="34" charset="0"/>
                <a:cs typeface="Arial" pitchFamily="34" charset="0"/>
              </a:rPr>
              <a:t>Louisiana</a:t>
            </a:r>
            <a:endParaRPr lang="en-US" sz="1400" dirty="0">
              <a:solidFill>
                <a:schemeClr val="accent4">
                  <a:lumMod val="10000"/>
                </a:schemeClr>
              </a:solidFill>
              <a:latin typeface="Arial" pitchFamily="34" charset="0"/>
              <a:cs typeface="Arial" pitchFamily="34" charset="0"/>
            </a:endParaRPr>
          </a:p>
        </p:txBody>
      </p:sp>
      <p:sp>
        <p:nvSpPr>
          <p:cNvPr id="118785" name="Rectangle 1"/>
          <p:cNvSpPr>
            <a:spLocks noChangeArrowheads="1"/>
          </p:cNvSpPr>
          <p:nvPr/>
        </p:nvSpPr>
        <p:spPr bwMode="auto">
          <a:xfrm>
            <a:off x="1921592" y="6246167"/>
            <a:ext cx="530081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a:tabLst>
                <a:tab pos="5257800" algn="l"/>
              </a:tabLst>
            </a:pPr>
            <a:r>
              <a:rPr lang="en-US" sz="1200" dirty="0" smtClean="0"/>
              <a:t>Forum for Gulf of Mexico Hypoxia Research Coordination and Advancement</a:t>
            </a:r>
          </a:p>
          <a:p>
            <a:pPr lvl="0" algn="ctr">
              <a:tabLst>
                <a:tab pos="5257800" algn="l"/>
              </a:tabLst>
            </a:pPr>
            <a:r>
              <a:rPr lang="en-US" sz="1200" dirty="0" smtClean="0"/>
              <a:t> 17-18 April 2013, Stennis Space Center, Mississippi</a:t>
            </a:r>
            <a:endParaRPr kumimoji="0" lang="en-US" altLang="zh-TW"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6" descr="topo"/>
          <p:cNvPicPr>
            <a:picLocks noChangeAspect="1" noChangeArrowheads="1"/>
          </p:cNvPicPr>
          <p:nvPr/>
        </p:nvPicPr>
        <p:blipFill>
          <a:blip r:embed="rId3" cstate="email">
            <a:extLst>
              <a:ext uri="{28A0092B-C50C-407E-A947-70E740481C1C}">
                <a14:useLocalDpi xmlns:a14="http://schemas.microsoft.com/office/drawing/2010/main"/>
              </a:ext>
            </a:extLst>
          </a:blip>
          <a:srcRect t="17599" b="12801"/>
          <a:stretch>
            <a:fillRect/>
          </a:stretch>
        </p:blipFill>
        <p:spPr bwMode="auto">
          <a:xfrm>
            <a:off x="2438400" y="2819400"/>
            <a:ext cx="4332288" cy="3014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1854858" y="320675"/>
            <a:ext cx="5197769" cy="830997"/>
          </a:xfrm>
          <a:prstGeom prst="rect">
            <a:avLst/>
          </a:prstGeom>
          <a:noFill/>
          <a:ln w="9525">
            <a:noFill/>
            <a:miter lim="800000"/>
            <a:headEnd/>
            <a:tailEnd/>
          </a:ln>
        </p:spPr>
        <p:txBody>
          <a:bodyPr wrap="none">
            <a:spAutoFit/>
          </a:bodyPr>
          <a:lstStyle/>
          <a:p>
            <a:pPr algn="ctr"/>
            <a:r>
              <a:rPr lang="en-US" sz="2000" dirty="0" smtClean="0">
                <a:latin typeface="Arial" charset="0"/>
              </a:rPr>
              <a:t>IASNFS SSH Variation </a:t>
            </a:r>
            <a:r>
              <a:rPr lang="en-US" sz="2000" dirty="0" err="1" smtClean="0">
                <a:latin typeface="Arial" charset="0"/>
              </a:rPr>
              <a:t>vs</a:t>
            </a:r>
            <a:r>
              <a:rPr lang="en-US" sz="2000" dirty="0" smtClean="0">
                <a:latin typeface="Arial" charset="0"/>
              </a:rPr>
              <a:t> NOS Tide Gauge</a:t>
            </a:r>
          </a:p>
          <a:p>
            <a:pPr algn="ctr"/>
            <a:endParaRPr lang="en-US" sz="1400" dirty="0" smtClean="0">
              <a:latin typeface="Arial" charset="0"/>
            </a:endParaRPr>
          </a:p>
          <a:p>
            <a:pPr algn="ctr"/>
            <a:r>
              <a:rPr lang="en-US" sz="1400" dirty="0" smtClean="0">
                <a:latin typeface="Arial" charset="0"/>
              </a:rPr>
              <a:t>Monthly</a:t>
            </a:r>
            <a:endParaRPr lang="en-US" sz="1400" dirty="0">
              <a:latin typeface="Arial" charset="0"/>
            </a:endParaRPr>
          </a:p>
        </p:txBody>
      </p:sp>
      <p:pic>
        <p:nvPicPr>
          <p:cNvPr id="69634" name="Picture 2" descr="ftp://ftp7320.nrlssc.navy.mil/pub/ko/SPFL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962400"/>
            <a:ext cx="4000500" cy="2760345"/>
          </a:xfrm>
          <a:prstGeom prst="rect">
            <a:avLst/>
          </a:prstGeom>
          <a:noFill/>
        </p:spPr>
      </p:pic>
      <p:pic>
        <p:nvPicPr>
          <p:cNvPr id="69636" name="Picture 4" descr="ftp://ftp7320.nrlssc.navy.mil/pub/ko/PSFLm.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143000"/>
            <a:ext cx="4000500" cy="2760345"/>
          </a:xfrm>
          <a:prstGeom prst="rect">
            <a:avLst/>
          </a:prstGeom>
          <a:noFill/>
        </p:spPr>
      </p:pic>
      <p:pic>
        <p:nvPicPr>
          <p:cNvPr id="69638" name="Picture 6" descr="ftp://ftp7320.nrlssc.navy.mil/pub/ko/GILAm.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1143000"/>
            <a:ext cx="4000500" cy="2760345"/>
          </a:xfrm>
          <a:prstGeom prst="rect">
            <a:avLst/>
          </a:prstGeom>
          <a:noFill/>
        </p:spPr>
      </p:pic>
      <p:pic>
        <p:nvPicPr>
          <p:cNvPr id="69640" name="Picture 8" descr="ftp://ftp7320.nrlssc.navy.mil/pub/ko/GVTXm.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 y="3962400"/>
            <a:ext cx="4000500" cy="276034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DBC.gif"/>
          <p:cNvPicPr>
            <a:picLocks noChangeAspect="1"/>
          </p:cNvPicPr>
          <p:nvPr/>
        </p:nvPicPr>
        <p:blipFill>
          <a:blip r:embed="rId3" cstate="print"/>
          <a:stretch>
            <a:fillRect/>
          </a:stretch>
        </p:blipFill>
        <p:spPr>
          <a:xfrm>
            <a:off x="1676400" y="1295400"/>
            <a:ext cx="5715000" cy="5143500"/>
          </a:xfrm>
          <a:prstGeom prst="rect">
            <a:avLst/>
          </a:prstGeom>
          <a:ln w="19050">
            <a:solidFill>
              <a:schemeClr val="tx2">
                <a:lumMod val="85000"/>
              </a:schemeClr>
            </a:solidFill>
          </a:ln>
        </p:spPr>
      </p:pic>
      <p:sp>
        <p:nvSpPr>
          <p:cNvPr id="1032" name="TextBox 11"/>
          <p:cNvSpPr txBox="1">
            <a:spLocks noChangeArrowheads="1"/>
          </p:cNvSpPr>
          <p:nvPr/>
        </p:nvSpPr>
        <p:spPr bwMode="auto">
          <a:xfrm>
            <a:off x="2687776" y="320675"/>
            <a:ext cx="3531929" cy="830997"/>
          </a:xfrm>
          <a:prstGeom prst="rect">
            <a:avLst/>
          </a:prstGeom>
          <a:noFill/>
          <a:ln w="25400">
            <a:noFill/>
            <a:miter lim="800000"/>
            <a:headEnd/>
            <a:tailEnd/>
          </a:ln>
        </p:spPr>
        <p:txBody>
          <a:bodyPr wrap="none">
            <a:spAutoFit/>
          </a:bodyPr>
          <a:lstStyle/>
          <a:p>
            <a:pPr algn="ctr"/>
            <a:r>
              <a:rPr lang="en-US" sz="2000" dirty="0" smtClean="0">
                <a:latin typeface="Arial" charset="0"/>
              </a:rPr>
              <a:t>IASNFS SST </a:t>
            </a:r>
            <a:r>
              <a:rPr lang="en-US" sz="2000" dirty="0" err="1" smtClean="0">
                <a:latin typeface="Arial" charset="0"/>
              </a:rPr>
              <a:t>vs</a:t>
            </a:r>
            <a:r>
              <a:rPr lang="en-US" sz="2000" dirty="0" smtClean="0">
                <a:latin typeface="Arial" charset="0"/>
              </a:rPr>
              <a:t> NDBC Buoy</a:t>
            </a:r>
          </a:p>
          <a:p>
            <a:pPr algn="ctr"/>
            <a:endParaRPr lang="en-US" sz="1400" dirty="0" smtClean="0">
              <a:latin typeface="Arial" charset="0"/>
            </a:endParaRPr>
          </a:p>
          <a:p>
            <a:pPr algn="ctr"/>
            <a:r>
              <a:rPr lang="en-US" sz="1400" dirty="0" smtClean="0">
                <a:latin typeface="Arial" charset="0"/>
              </a:rPr>
              <a:t>Very good correlation</a:t>
            </a:r>
            <a:endParaRPr lang="en-US" sz="1400" dirty="0">
              <a:latin typeface="Arial" charset="0"/>
            </a:endParaRPr>
          </a:p>
        </p:txBody>
      </p:sp>
      <p:sp>
        <p:nvSpPr>
          <p:cNvPr id="17" name="TextBox 16"/>
          <p:cNvSpPr txBox="1"/>
          <p:nvPr/>
        </p:nvSpPr>
        <p:spPr>
          <a:xfrm>
            <a:off x="3898717" y="5562600"/>
            <a:ext cx="1378904" cy="461665"/>
          </a:xfrm>
          <a:prstGeom prst="rect">
            <a:avLst/>
          </a:prstGeom>
          <a:noFill/>
        </p:spPr>
        <p:txBody>
          <a:bodyPr wrap="none" rtlCol="0">
            <a:spAutoFit/>
          </a:bodyPr>
          <a:lstStyle/>
          <a:p>
            <a:pPr algn="ctr"/>
            <a:r>
              <a:rPr lang="en-US" sz="1200" dirty="0" smtClean="0">
                <a:latin typeface="Arial" pitchFamily="34" charset="0"/>
                <a:cs typeface="Arial" pitchFamily="34" charset="0"/>
              </a:rPr>
              <a:t>Altimetry analysis</a:t>
            </a:r>
          </a:p>
          <a:p>
            <a:pPr algn="ctr"/>
            <a:r>
              <a:rPr lang="en-US" sz="1200" dirty="0" smtClean="0">
                <a:latin typeface="Arial" pitchFamily="34" charset="0"/>
                <a:cs typeface="Arial" pitchFamily="34" charset="0"/>
              </a:rPr>
              <a:t>relative error</a:t>
            </a:r>
            <a:endParaRPr lang="en-US" sz="1200" dirty="0">
              <a:latin typeface="Arial" pitchFamily="34" charset="0"/>
              <a:cs typeface="Arial" pitchFamily="34" charset="0"/>
            </a:endParaRPr>
          </a:p>
        </p:txBody>
      </p:sp>
      <p:pic>
        <p:nvPicPr>
          <p:cNvPr id="22" name="Picture 21" descr="sst_WG.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 y="3886200"/>
            <a:ext cx="2000250" cy="1380173"/>
          </a:xfrm>
          <a:prstGeom prst="rect">
            <a:avLst/>
          </a:prstGeom>
          <a:ln w="12700">
            <a:solidFill>
              <a:schemeClr val="tx2">
                <a:lumMod val="85000"/>
              </a:schemeClr>
            </a:solidFill>
          </a:ln>
        </p:spPr>
      </p:pic>
      <p:pic>
        <p:nvPicPr>
          <p:cNvPr id="30" name="Picture 29" descr="sst_WFS.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0400" y="3886200"/>
            <a:ext cx="2000250" cy="1380173"/>
          </a:xfrm>
          <a:prstGeom prst="rect">
            <a:avLst/>
          </a:prstGeom>
          <a:ln w="12700">
            <a:solidFill>
              <a:schemeClr val="tx2">
                <a:lumMod val="85000"/>
              </a:schemeClr>
            </a:solidFill>
          </a:ln>
        </p:spPr>
      </p:pic>
      <p:pic>
        <p:nvPicPr>
          <p:cNvPr id="36" name="Picture 35" descr="sst_CPC.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1600" y="5477827"/>
            <a:ext cx="2000250" cy="1380173"/>
          </a:xfrm>
          <a:prstGeom prst="rect">
            <a:avLst/>
          </a:prstGeom>
          <a:ln w="12700">
            <a:solidFill>
              <a:schemeClr val="tx2">
                <a:lumMod val="85000"/>
              </a:schemeClr>
            </a:solidFill>
          </a:ln>
        </p:spPr>
      </p:pic>
      <p:cxnSp>
        <p:nvCxnSpPr>
          <p:cNvPr id="38" name="Straight Arrow Connector 37"/>
          <p:cNvCxnSpPr>
            <a:stCxn id="36" idx="0"/>
          </p:cNvCxnSpPr>
          <p:nvPr/>
        </p:nvCxnSpPr>
        <p:spPr bwMode="auto">
          <a:xfrm>
            <a:off x="2362200" y="5477827"/>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a:stCxn id="36" idx="0"/>
          </p:cNvCxnSpPr>
          <p:nvPr/>
        </p:nvCxnSpPr>
        <p:spPr bwMode="auto">
          <a:xfrm flipV="1">
            <a:off x="2371725" y="4724400"/>
            <a:ext cx="828675" cy="75342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pic>
        <p:nvPicPr>
          <p:cNvPr id="44" name="Picture 43" descr="sst_YCB.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38728" y="5477256"/>
            <a:ext cx="2000250" cy="1380173"/>
          </a:xfrm>
          <a:prstGeom prst="rect">
            <a:avLst/>
          </a:prstGeom>
          <a:ln w="12700">
            <a:solidFill>
              <a:schemeClr val="tx2">
                <a:lumMod val="85000"/>
              </a:schemeClr>
            </a:solidFill>
          </a:ln>
        </p:spPr>
      </p:pic>
      <p:cxnSp>
        <p:nvCxnSpPr>
          <p:cNvPr id="45" name="Straight Arrow Connector 44"/>
          <p:cNvCxnSpPr>
            <a:stCxn id="44" idx="0"/>
          </p:cNvCxnSpPr>
          <p:nvPr/>
        </p:nvCxnSpPr>
        <p:spPr bwMode="auto">
          <a:xfrm flipV="1">
            <a:off x="4538853" y="5334000"/>
            <a:ext cx="1099947" cy="143256"/>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pic>
        <p:nvPicPr>
          <p:cNvPr id="52" name="Picture 51" descr="sst_MsD.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10400" y="2194560"/>
            <a:ext cx="2000250" cy="1380173"/>
          </a:xfrm>
          <a:prstGeom prst="rect">
            <a:avLst/>
          </a:prstGeom>
          <a:ln w="12700">
            <a:solidFill>
              <a:schemeClr val="tx2">
                <a:lumMod val="85000"/>
              </a:schemeClr>
            </a:solidFill>
          </a:ln>
        </p:spPr>
      </p:pic>
      <p:cxnSp>
        <p:nvCxnSpPr>
          <p:cNvPr id="70" name="Straight Arrow Connector 69"/>
          <p:cNvCxnSpPr>
            <a:stCxn id="52" idx="1"/>
          </p:cNvCxnSpPr>
          <p:nvPr/>
        </p:nvCxnSpPr>
        <p:spPr bwMode="auto">
          <a:xfrm flipH="1" flipV="1">
            <a:off x="4953000" y="2514600"/>
            <a:ext cx="2057400" cy="37004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pic>
        <p:nvPicPr>
          <p:cNvPr id="19" name="Picture 18" descr="sst_TXS.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160" y="2194560"/>
            <a:ext cx="2000250" cy="1380173"/>
          </a:xfrm>
          <a:prstGeom prst="rect">
            <a:avLst/>
          </a:prstGeom>
          <a:ln w="12700">
            <a:solidFill>
              <a:schemeClr val="tx2">
                <a:lumMod val="85000"/>
              </a:schemeClr>
            </a:solidFill>
          </a:ln>
        </p:spPr>
      </p:pic>
      <p:cxnSp>
        <p:nvCxnSpPr>
          <p:cNvPr id="24" name="Straight Arrow Connector 23"/>
          <p:cNvCxnSpPr>
            <a:stCxn id="30" idx="1"/>
          </p:cNvCxnSpPr>
          <p:nvPr/>
        </p:nvCxnSpPr>
        <p:spPr bwMode="auto">
          <a:xfrm flipH="1" flipV="1">
            <a:off x="6019800" y="2743200"/>
            <a:ext cx="990600" cy="183308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18" name="Straight Arrow Connector 17"/>
          <p:cNvCxnSpPr>
            <a:stCxn id="22" idx="3"/>
          </p:cNvCxnSpPr>
          <p:nvPr/>
        </p:nvCxnSpPr>
        <p:spPr bwMode="auto">
          <a:xfrm flipV="1">
            <a:off x="2137410" y="3581401"/>
            <a:ext cx="1196340" cy="994886"/>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8" name="Straight Arrow Connector 27"/>
          <p:cNvCxnSpPr>
            <a:stCxn id="19" idx="3"/>
          </p:cNvCxnSpPr>
          <p:nvPr/>
        </p:nvCxnSpPr>
        <p:spPr bwMode="auto">
          <a:xfrm flipV="1">
            <a:off x="2137410" y="2514600"/>
            <a:ext cx="910590" cy="37004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pic>
        <p:nvPicPr>
          <p:cNvPr id="26" name="Picture 25" descr="sst_EG.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15000" y="5477256"/>
            <a:ext cx="2000250" cy="1380173"/>
          </a:xfrm>
          <a:prstGeom prst="rect">
            <a:avLst/>
          </a:prstGeom>
          <a:ln w="12700">
            <a:solidFill>
              <a:schemeClr val="tx2">
                <a:lumMod val="85000"/>
              </a:schemeClr>
            </a:solidFill>
          </a:ln>
        </p:spPr>
      </p:pic>
      <p:cxnSp>
        <p:nvCxnSpPr>
          <p:cNvPr id="20" name="Straight Arrow Connector 19"/>
          <p:cNvCxnSpPr/>
          <p:nvPr/>
        </p:nvCxnSpPr>
        <p:spPr bwMode="auto">
          <a:xfrm flipH="1" flipV="1">
            <a:off x="5715000" y="3505200"/>
            <a:ext cx="1000125" cy="197262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DBC.gif"/>
          <p:cNvPicPr>
            <a:picLocks noChangeAspect="1"/>
          </p:cNvPicPr>
          <p:nvPr/>
        </p:nvPicPr>
        <p:blipFill>
          <a:blip r:embed="rId3" cstate="print"/>
          <a:stretch>
            <a:fillRect/>
          </a:stretch>
        </p:blipFill>
        <p:spPr>
          <a:xfrm>
            <a:off x="1676400" y="1295400"/>
            <a:ext cx="5715000" cy="5143500"/>
          </a:xfrm>
          <a:prstGeom prst="rect">
            <a:avLst/>
          </a:prstGeom>
          <a:ln w="19050">
            <a:solidFill>
              <a:schemeClr val="tx2">
                <a:lumMod val="85000"/>
              </a:schemeClr>
            </a:solidFill>
          </a:ln>
        </p:spPr>
      </p:pic>
      <p:sp>
        <p:nvSpPr>
          <p:cNvPr id="1032" name="TextBox 11"/>
          <p:cNvSpPr txBox="1">
            <a:spLocks noChangeArrowheads="1"/>
          </p:cNvSpPr>
          <p:nvPr/>
        </p:nvSpPr>
        <p:spPr bwMode="auto">
          <a:xfrm>
            <a:off x="2930630" y="320675"/>
            <a:ext cx="3046219" cy="830997"/>
          </a:xfrm>
          <a:prstGeom prst="rect">
            <a:avLst/>
          </a:prstGeom>
          <a:noFill/>
          <a:ln w="9525">
            <a:noFill/>
            <a:miter lim="800000"/>
            <a:headEnd/>
            <a:tailEnd/>
          </a:ln>
        </p:spPr>
        <p:txBody>
          <a:bodyPr wrap="none">
            <a:spAutoFit/>
          </a:bodyPr>
          <a:lstStyle/>
          <a:p>
            <a:pPr algn="ctr"/>
            <a:r>
              <a:rPr lang="en-US" sz="2000" dirty="0" smtClean="0">
                <a:latin typeface="Arial" charset="0"/>
              </a:rPr>
              <a:t>IASNFS SST </a:t>
            </a:r>
            <a:r>
              <a:rPr lang="en-US" sz="2000" dirty="0" err="1" smtClean="0">
                <a:latin typeface="Arial" charset="0"/>
              </a:rPr>
              <a:t>vs</a:t>
            </a:r>
            <a:r>
              <a:rPr lang="en-US" sz="2000" dirty="0" smtClean="0">
                <a:latin typeface="Arial" charset="0"/>
              </a:rPr>
              <a:t> MCSST</a:t>
            </a:r>
          </a:p>
          <a:p>
            <a:pPr algn="ctr"/>
            <a:endParaRPr lang="en-US" sz="1400" dirty="0" smtClean="0">
              <a:latin typeface="Arial" charset="0"/>
            </a:endParaRPr>
          </a:p>
          <a:p>
            <a:pPr algn="ctr"/>
            <a:r>
              <a:rPr lang="en-US" sz="1400" dirty="0" smtClean="0">
                <a:latin typeface="Arial" charset="0"/>
              </a:rPr>
              <a:t>Very good correlation</a:t>
            </a:r>
            <a:endParaRPr lang="en-US" sz="1400" dirty="0">
              <a:latin typeface="Arial" charset="0"/>
            </a:endParaRPr>
          </a:p>
        </p:txBody>
      </p:sp>
      <p:sp>
        <p:nvSpPr>
          <p:cNvPr id="17" name="TextBox 16"/>
          <p:cNvSpPr txBox="1"/>
          <p:nvPr/>
        </p:nvSpPr>
        <p:spPr>
          <a:xfrm>
            <a:off x="3898717" y="5562600"/>
            <a:ext cx="1378904" cy="461665"/>
          </a:xfrm>
          <a:prstGeom prst="rect">
            <a:avLst/>
          </a:prstGeom>
          <a:noFill/>
        </p:spPr>
        <p:txBody>
          <a:bodyPr wrap="none" rtlCol="0">
            <a:spAutoFit/>
          </a:bodyPr>
          <a:lstStyle/>
          <a:p>
            <a:pPr algn="ctr"/>
            <a:r>
              <a:rPr lang="en-US" sz="1200" dirty="0" smtClean="0">
                <a:latin typeface="Arial" pitchFamily="34" charset="0"/>
                <a:cs typeface="Arial" pitchFamily="34" charset="0"/>
              </a:rPr>
              <a:t>Altimetry analysis</a:t>
            </a:r>
          </a:p>
          <a:p>
            <a:pPr algn="ctr"/>
            <a:r>
              <a:rPr lang="en-US" sz="1200" dirty="0" smtClean="0">
                <a:latin typeface="Arial" pitchFamily="34" charset="0"/>
                <a:cs typeface="Arial" pitchFamily="34" charset="0"/>
              </a:rPr>
              <a:t>relative error</a:t>
            </a:r>
            <a:endParaRPr lang="en-US" sz="1200" dirty="0">
              <a:latin typeface="Arial" pitchFamily="34" charset="0"/>
              <a:cs typeface="Arial" pitchFamily="34" charset="0"/>
            </a:endParaRPr>
          </a:p>
        </p:txBody>
      </p:sp>
      <p:cxnSp>
        <p:nvCxnSpPr>
          <p:cNvPr id="38" name="Straight Arrow Connector 37"/>
          <p:cNvCxnSpPr/>
          <p:nvPr/>
        </p:nvCxnSpPr>
        <p:spPr bwMode="auto">
          <a:xfrm>
            <a:off x="2362200" y="5477827"/>
            <a:ext cx="914400" cy="914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0" name="Picture 19" descr="mcsst_EG.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00" y="5477827"/>
            <a:ext cx="2000250" cy="1380173"/>
          </a:xfrm>
          <a:prstGeom prst="rect">
            <a:avLst/>
          </a:prstGeom>
          <a:ln w="12700">
            <a:solidFill>
              <a:schemeClr val="tx2">
                <a:lumMod val="85000"/>
              </a:schemeClr>
            </a:solidFill>
          </a:ln>
        </p:spPr>
      </p:pic>
      <p:pic>
        <p:nvPicPr>
          <p:cNvPr id="23" name="Picture 22" descr="mcsst_CPC.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5477256"/>
            <a:ext cx="2000250" cy="1380173"/>
          </a:xfrm>
          <a:prstGeom prst="rect">
            <a:avLst/>
          </a:prstGeom>
          <a:ln w="12700">
            <a:solidFill>
              <a:schemeClr val="tx2">
                <a:lumMod val="85000"/>
              </a:schemeClr>
            </a:solidFill>
          </a:ln>
        </p:spPr>
      </p:pic>
      <p:pic>
        <p:nvPicPr>
          <p:cNvPr id="25" name="Picture 24" descr="mcsst_TXS.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160" y="2194560"/>
            <a:ext cx="2000250" cy="1380173"/>
          </a:xfrm>
          <a:prstGeom prst="rect">
            <a:avLst/>
          </a:prstGeom>
          <a:ln w="12700">
            <a:solidFill>
              <a:schemeClr val="tx2">
                <a:lumMod val="85000"/>
              </a:schemeClr>
            </a:solidFill>
          </a:ln>
        </p:spPr>
      </p:pic>
      <p:pic>
        <p:nvPicPr>
          <p:cNvPr id="27" name="Picture 26" descr="mcsst_WG.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160" y="3886200"/>
            <a:ext cx="2000250" cy="1380173"/>
          </a:xfrm>
          <a:prstGeom prst="rect">
            <a:avLst/>
          </a:prstGeom>
          <a:ln w="12700">
            <a:solidFill>
              <a:schemeClr val="tx2">
                <a:lumMod val="85000"/>
              </a:schemeClr>
            </a:solidFill>
          </a:ln>
        </p:spPr>
      </p:pic>
      <p:pic>
        <p:nvPicPr>
          <p:cNvPr id="29" name="Picture 28" descr="mcsst_YCB.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38728" y="5477256"/>
            <a:ext cx="2000250" cy="1380173"/>
          </a:xfrm>
          <a:prstGeom prst="rect">
            <a:avLst/>
          </a:prstGeom>
          <a:ln w="12700">
            <a:solidFill>
              <a:schemeClr val="tx2">
                <a:lumMod val="85000"/>
              </a:schemeClr>
            </a:solidFill>
          </a:ln>
        </p:spPr>
      </p:pic>
      <p:cxnSp>
        <p:nvCxnSpPr>
          <p:cNvPr id="31" name="Straight Arrow Connector 30"/>
          <p:cNvCxnSpPr/>
          <p:nvPr/>
        </p:nvCxnSpPr>
        <p:spPr bwMode="auto">
          <a:xfrm flipV="1">
            <a:off x="4538853" y="5334000"/>
            <a:ext cx="1099947" cy="143256"/>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pic>
        <p:nvPicPr>
          <p:cNvPr id="32" name="Picture 31" descr="mcsst_MsD.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10400" y="2194560"/>
            <a:ext cx="2000250" cy="1380173"/>
          </a:xfrm>
          <a:prstGeom prst="rect">
            <a:avLst/>
          </a:prstGeom>
          <a:ln w="12700">
            <a:solidFill>
              <a:schemeClr val="tx2">
                <a:lumMod val="85000"/>
              </a:schemeClr>
            </a:solidFill>
          </a:ln>
        </p:spPr>
      </p:pic>
      <p:pic>
        <p:nvPicPr>
          <p:cNvPr id="33" name="Picture 32" descr="mcsst_WFS.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10400" y="3886200"/>
            <a:ext cx="2000250" cy="1380173"/>
          </a:xfrm>
          <a:prstGeom prst="rect">
            <a:avLst/>
          </a:prstGeom>
          <a:ln w="12700">
            <a:solidFill>
              <a:schemeClr val="tx2">
                <a:lumMod val="85000"/>
              </a:schemeClr>
            </a:solidFill>
          </a:ln>
        </p:spPr>
      </p:pic>
      <p:cxnSp>
        <p:nvCxnSpPr>
          <p:cNvPr id="40" name="Straight Arrow Connector 39"/>
          <p:cNvCxnSpPr/>
          <p:nvPr/>
        </p:nvCxnSpPr>
        <p:spPr bwMode="auto">
          <a:xfrm flipV="1">
            <a:off x="2371725" y="4724400"/>
            <a:ext cx="828675" cy="75342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18" name="Straight Arrow Connector 17"/>
          <p:cNvCxnSpPr/>
          <p:nvPr/>
        </p:nvCxnSpPr>
        <p:spPr bwMode="auto">
          <a:xfrm flipV="1">
            <a:off x="2137410" y="3581401"/>
            <a:ext cx="1196340" cy="994886"/>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8" name="Straight Arrow Connector 27"/>
          <p:cNvCxnSpPr/>
          <p:nvPr/>
        </p:nvCxnSpPr>
        <p:spPr bwMode="auto">
          <a:xfrm flipV="1">
            <a:off x="2137410" y="2514600"/>
            <a:ext cx="910590" cy="37004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4" name="Straight Arrow Connector 23"/>
          <p:cNvCxnSpPr/>
          <p:nvPr/>
        </p:nvCxnSpPr>
        <p:spPr bwMode="auto">
          <a:xfrm flipH="1" flipV="1">
            <a:off x="6019800" y="2743200"/>
            <a:ext cx="990600" cy="183308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70" name="Straight Arrow Connector 69"/>
          <p:cNvCxnSpPr/>
          <p:nvPr/>
        </p:nvCxnSpPr>
        <p:spPr bwMode="auto">
          <a:xfrm flipH="1" flipV="1">
            <a:off x="4953000" y="2514600"/>
            <a:ext cx="2057400" cy="37004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1" name="Straight Arrow Connector 20"/>
          <p:cNvCxnSpPr/>
          <p:nvPr/>
        </p:nvCxnSpPr>
        <p:spPr bwMode="auto">
          <a:xfrm flipH="1" flipV="1">
            <a:off x="5715000" y="3505200"/>
            <a:ext cx="1000125" cy="1972627"/>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2934723" y="320675"/>
            <a:ext cx="3038011" cy="1384995"/>
          </a:xfrm>
          <a:prstGeom prst="rect">
            <a:avLst/>
          </a:prstGeom>
          <a:noFill/>
          <a:ln w="9525">
            <a:noFill/>
            <a:miter lim="800000"/>
            <a:headEnd/>
            <a:tailEnd/>
          </a:ln>
        </p:spPr>
        <p:txBody>
          <a:bodyPr wrap="none">
            <a:spAutoFit/>
          </a:bodyPr>
          <a:lstStyle/>
          <a:p>
            <a:pPr algn="ctr"/>
            <a:r>
              <a:rPr lang="en-US" sz="2000" dirty="0" smtClean="0">
                <a:latin typeface="Arial" charset="0"/>
              </a:rPr>
              <a:t>IASNFS-LCS  Simulation</a:t>
            </a:r>
          </a:p>
          <a:p>
            <a:pPr algn="ctr"/>
            <a:endParaRPr lang="en-US" sz="1200" u="sng" dirty="0" smtClean="0">
              <a:latin typeface="Arial" charset="0"/>
            </a:endParaRPr>
          </a:p>
          <a:p>
            <a:pPr algn="ctr"/>
            <a:r>
              <a:rPr lang="en-US" sz="1600" dirty="0" smtClean="0">
                <a:latin typeface="Arial" charset="0"/>
              </a:rPr>
              <a:t>From 2002 to 2012</a:t>
            </a:r>
          </a:p>
          <a:p>
            <a:pPr algn="ctr"/>
            <a:endParaRPr lang="en-US" sz="1200" dirty="0" smtClean="0">
              <a:latin typeface="Arial" charset="0"/>
            </a:endParaRPr>
          </a:p>
          <a:p>
            <a:pPr algn="ctr"/>
            <a:r>
              <a:rPr lang="en-US" sz="1600" dirty="0" smtClean="0">
                <a:latin typeface="Arial" charset="0"/>
              </a:rPr>
              <a:t>Surface Salinity</a:t>
            </a:r>
            <a:endParaRPr lang="en-US" sz="1600" dirty="0">
              <a:latin typeface="Arial" charset="0"/>
            </a:endParaRPr>
          </a:p>
          <a:p>
            <a:pPr algn="ctr"/>
            <a:endParaRPr lang="en-US" sz="800" u="sng" dirty="0">
              <a:latin typeface="Arial" charset="0"/>
            </a:endParaRPr>
          </a:p>
        </p:txBody>
      </p:sp>
      <p:pic>
        <p:nvPicPr>
          <p:cNvPr id="124930" name="Picture 2" descr="http://www7320.nrlssc.navy.mil/IASNFS_WWW/EPANFS_WWW/20100501/movie/v3/sss.gif"/>
          <p:cNvPicPr>
            <a:picLocks noChangeAspect="1" noChangeArrowheads="1" noCrop="1"/>
          </p:cNvPicPr>
          <p:nvPr/>
        </p:nvPicPr>
        <p:blipFill>
          <a:blip r:embed="rId3" cstate="print"/>
          <a:srcRect/>
          <a:stretch>
            <a:fillRect/>
          </a:stretch>
        </p:blipFill>
        <p:spPr bwMode="auto">
          <a:xfrm>
            <a:off x="1828800" y="1524000"/>
            <a:ext cx="5143500" cy="3600451"/>
          </a:xfrm>
          <a:prstGeom prst="rect">
            <a:avLst/>
          </a:prstGeom>
          <a:noFill/>
        </p:spPr>
      </p:pic>
      <p:sp>
        <p:nvSpPr>
          <p:cNvPr id="4" name="TextBox 3"/>
          <p:cNvSpPr txBox="1"/>
          <p:nvPr/>
        </p:nvSpPr>
        <p:spPr>
          <a:xfrm>
            <a:off x="1524000" y="5638800"/>
            <a:ext cx="5943600" cy="338554"/>
          </a:xfrm>
          <a:prstGeom prst="rect">
            <a:avLst/>
          </a:prstGeom>
          <a:noFill/>
        </p:spPr>
        <p:txBody>
          <a:bodyPr wrap="square" rtlCol="0">
            <a:spAutoFit/>
          </a:bodyPr>
          <a:lstStyle/>
          <a:p>
            <a:r>
              <a:rPr lang="en-US" sz="1600" dirty="0" smtClean="0"/>
              <a:t>http://www7320.nrlssc.navy.mil/IASNFS_WWW/EPANFS_WWW/</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id.gif"/>
          <p:cNvPicPr>
            <a:picLocks noChangeAspect="1"/>
          </p:cNvPicPr>
          <p:nvPr/>
        </p:nvPicPr>
        <p:blipFill>
          <a:blip r:embed="rId3" cstate="email">
            <a:extLst>
              <a:ext uri="{28A0092B-C50C-407E-A947-70E740481C1C}">
                <a14:useLocalDpi xmlns:a14="http://schemas.microsoft.com/office/drawing/2010/main"/>
              </a:ext>
            </a:extLst>
          </a:blip>
          <a:srcRect t="6400"/>
          <a:stretch>
            <a:fillRect/>
          </a:stretch>
        </p:blipFill>
        <p:spPr>
          <a:xfrm>
            <a:off x="1676400" y="609600"/>
            <a:ext cx="5715000" cy="4011931"/>
          </a:xfrm>
          <a:prstGeom prst="rect">
            <a:avLst/>
          </a:prstGeom>
        </p:spPr>
      </p:pic>
      <p:sp>
        <p:nvSpPr>
          <p:cNvPr id="281603" name="Text Box 3"/>
          <p:cNvSpPr txBox="1">
            <a:spLocks noChangeArrowheads="1"/>
          </p:cNvSpPr>
          <p:nvPr/>
        </p:nvSpPr>
        <p:spPr bwMode="auto">
          <a:xfrm>
            <a:off x="7451725" y="1555750"/>
            <a:ext cx="1235075" cy="366713"/>
          </a:xfrm>
          <a:prstGeom prst="rect">
            <a:avLst/>
          </a:prstGeom>
          <a:noFill/>
          <a:ln w="9525">
            <a:noFill/>
            <a:miter lim="800000"/>
            <a:headEnd/>
            <a:tailEnd/>
          </a:ln>
          <a:effectLst/>
        </p:spPr>
        <p:txBody>
          <a:bodyPr>
            <a:spAutoFit/>
          </a:bodyPr>
          <a:lstStyle/>
          <a:p>
            <a:pPr algn="l" eaLnBrk="0" hangingPunct="0"/>
            <a:endParaRPr lang="en-US">
              <a:latin typeface="Tahoma" pitchFamily="34" charset="0"/>
            </a:endParaRPr>
          </a:p>
        </p:txBody>
      </p:sp>
      <p:sp>
        <p:nvSpPr>
          <p:cNvPr id="281604" name="Text Box 4"/>
          <p:cNvSpPr txBox="1">
            <a:spLocks noChangeArrowheads="1"/>
          </p:cNvSpPr>
          <p:nvPr/>
        </p:nvSpPr>
        <p:spPr bwMode="auto">
          <a:xfrm>
            <a:off x="7086600" y="1600200"/>
            <a:ext cx="19050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Tahoma" pitchFamily="34" charset="0"/>
            </a:endParaRPr>
          </a:p>
        </p:txBody>
      </p:sp>
      <p:sp>
        <p:nvSpPr>
          <p:cNvPr id="281605" name="Text Box 5"/>
          <p:cNvSpPr txBox="1">
            <a:spLocks noChangeArrowheads="1"/>
          </p:cNvSpPr>
          <p:nvPr/>
        </p:nvSpPr>
        <p:spPr bwMode="auto">
          <a:xfrm>
            <a:off x="1066800" y="3810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IASNFS-LCS Tides </a:t>
            </a:r>
            <a:r>
              <a:rPr lang="en-US" sz="2000" dirty="0" err="1" smtClean="0">
                <a:effectLst>
                  <a:outerShdw blurRad="38100" dist="38100" dir="2700000" algn="tl">
                    <a:srgbClr val="000000"/>
                  </a:outerShdw>
                </a:effectLst>
                <a:latin typeface="Arial" pitchFamily="34" charset="0"/>
                <a:cs typeface="Arial" pitchFamily="34" charset="0"/>
              </a:rPr>
              <a:t>vs</a:t>
            </a:r>
            <a:r>
              <a:rPr lang="en-US" sz="2000" dirty="0" smtClean="0">
                <a:effectLst>
                  <a:outerShdw blurRad="38100" dist="38100" dir="2700000" algn="tl">
                    <a:srgbClr val="000000"/>
                  </a:outerShdw>
                </a:effectLst>
                <a:latin typeface="Arial" pitchFamily="34" charset="0"/>
                <a:cs typeface="Arial" pitchFamily="34" charset="0"/>
              </a:rPr>
              <a:t> NOS Tide Gauge</a:t>
            </a:r>
            <a:endParaRPr lang="en-US" sz="2400" dirty="0" smtClean="0">
              <a:effectLst>
                <a:outerShdw blurRad="38100" dist="38100" dir="2700000" algn="tl">
                  <a:srgbClr val="000000"/>
                </a:outerShdw>
              </a:effectLst>
              <a:latin typeface="Arial" pitchFamily="34" charset="0"/>
              <a:cs typeface="Arial" pitchFamily="34" charset="0"/>
            </a:endParaRPr>
          </a:p>
        </p:txBody>
      </p:sp>
      <p:pic>
        <p:nvPicPr>
          <p:cNvPr id="11" name="Picture 10" descr="SPTXt.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429000"/>
            <a:ext cx="4572000" cy="3200400"/>
          </a:xfrm>
          <a:prstGeom prst="rect">
            <a:avLst/>
          </a:prstGeom>
        </p:spPr>
      </p:pic>
      <p:cxnSp>
        <p:nvCxnSpPr>
          <p:cNvPr id="12" name="Straight Arrow Connector 11"/>
          <p:cNvCxnSpPr>
            <a:stCxn id="11" idx="0"/>
          </p:cNvCxnSpPr>
          <p:nvPr/>
        </p:nvCxnSpPr>
        <p:spPr bwMode="auto">
          <a:xfrm flipV="1">
            <a:off x="2667000" y="1905000"/>
            <a:ext cx="533400" cy="15240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16" name="Picture 15" descr="GILAt.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0" y="3429000"/>
            <a:ext cx="4572000" cy="3200400"/>
          </a:xfrm>
          <a:prstGeom prst="rect">
            <a:avLst/>
          </a:prstGeom>
        </p:spPr>
      </p:pic>
      <p:cxnSp>
        <p:nvCxnSpPr>
          <p:cNvPr id="17" name="Straight Arrow Connector 16"/>
          <p:cNvCxnSpPr>
            <a:stCxn id="16" idx="0"/>
          </p:cNvCxnSpPr>
          <p:nvPr/>
        </p:nvCxnSpPr>
        <p:spPr bwMode="auto">
          <a:xfrm flipV="1">
            <a:off x="4572000" y="2209800"/>
            <a:ext cx="762000" cy="12192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21" name="Picture 20" descr="WLMSt.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1000" y="3429000"/>
            <a:ext cx="4572000" cy="3200400"/>
          </a:xfrm>
          <a:prstGeom prst="rect">
            <a:avLst/>
          </a:prstGeom>
        </p:spPr>
      </p:pic>
      <p:cxnSp>
        <p:nvCxnSpPr>
          <p:cNvPr id="22" name="Straight Arrow Connector 21"/>
          <p:cNvCxnSpPr>
            <a:stCxn id="21" idx="0"/>
          </p:cNvCxnSpPr>
          <p:nvPr/>
        </p:nvCxnSpPr>
        <p:spPr bwMode="auto">
          <a:xfrm flipH="1" flipV="1">
            <a:off x="5715000" y="1600200"/>
            <a:ext cx="762000" cy="18288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id.gif"/>
          <p:cNvPicPr>
            <a:picLocks noChangeAspect="1"/>
          </p:cNvPicPr>
          <p:nvPr/>
        </p:nvPicPr>
        <p:blipFill>
          <a:blip r:embed="rId3" cstate="email">
            <a:extLst>
              <a:ext uri="{28A0092B-C50C-407E-A947-70E740481C1C}">
                <a14:useLocalDpi xmlns:a14="http://schemas.microsoft.com/office/drawing/2010/main"/>
              </a:ext>
            </a:extLst>
          </a:blip>
          <a:srcRect t="6400"/>
          <a:stretch>
            <a:fillRect/>
          </a:stretch>
        </p:blipFill>
        <p:spPr>
          <a:xfrm>
            <a:off x="1676400" y="609600"/>
            <a:ext cx="5715000" cy="4011931"/>
          </a:xfrm>
          <a:prstGeom prst="rect">
            <a:avLst/>
          </a:prstGeom>
        </p:spPr>
      </p:pic>
      <p:sp>
        <p:nvSpPr>
          <p:cNvPr id="281603" name="Text Box 3"/>
          <p:cNvSpPr txBox="1">
            <a:spLocks noChangeArrowheads="1"/>
          </p:cNvSpPr>
          <p:nvPr/>
        </p:nvSpPr>
        <p:spPr bwMode="auto">
          <a:xfrm>
            <a:off x="7451725" y="1555750"/>
            <a:ext cx="1235075" cy="366713"/>
          </a:xfrm>
          <a:prstGeom prst="rect">
            <a:avLst/>
          </a:prstGeom>
          <a:noFill/>
          <a:ln w="9525">
            <a:noFill/>
            <a:miter lim="800000"/>
            <a:headEnd/>
            <a:tailEnd/>
          </a:ln>
          <a:effectLst/>
        </p:spPr>
        <p:txBody>
          <a:bodyPr>
            <a:spAutoFit/>
          </a:bodyPr>
          <a:lstStyle/>
          <a:p>
            <a:pPr algn="l" eaLnBrk="0" hangingPunct="0"/>
            <a:endParaRPr lang="en-US">
              <a:latin typeface="Tahoma" pitchFamily="34" charset="0"/>
            </a:endParaRPr>
          </a:p>
        </p:txBody>
      </p:sp>
      <p:sp>
        <p:nvSpPr>
          <p:cNvPr id="281604" name="Text Box 4"/>
          <p:cNvSpPr txBox="1">
            <a:spLocks noChangeArrowheads="1"/>
          </p:cNvSpPr>
          <p:nvPr/>
        </p:nvSpPr>
        <p:spPr bwMode="auto">
          <a:xfrm>
            <a:off x="7086600" y="1600200"/>
            <a:ext cx="19050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Tahoma" pitchFamily="34" charset="0"/>
            </a:endParaRPr>
          </a:p>
        </p:txBody>
      </p:sp>
      <p:sp>
        <p:nvSpPr>
          <p:cNvPr id="281605" name="Text Box 5"/>
          <p:cNvSpPr txBox="1">
            <a:spLocks noChangeArrowheads="1"/>
          </p:cNvSpPr>
          <p:nvPr/>
        </p:nvSpPr>
        <p:spPr bwMode="auto">
          <a:xfrm>
            <a:off x="1066800" y="3810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IASNFS-LCS Tides </a:t>
            </a:r>
            <a:r>
              <a:rPr lang="en-US" sz="2000" dirty="0" err="1" smtClean="0">
                <a:effectLst>
                  <a:outerShdw blurRad="38100" dist="38100" dir="2700000" algn="tl">
                    <a:srgbClr val="000000"/>
                  </a:outerShdw>
                </a:effectLst>
                <a:latin typeface="Arial" pitchFamily="34" charset="0"/>
                <a:cs typeface="Arial" pitchFamily="34" charset="0"/>
              </a:rPr>
              <a:t>vs</a:t>
            </a:r>
            <a:r>
              <a:rPr lang="en-US" sz="2000" dirty="0" smtClean="0">
                <a:effectLst>
                  <a:outerShdw blurRad="38100" dist="38100" dir="2700000" algn="tl">
                    <a:srgbClr val="000000"/>
                  </a:outerShdw>
                </a:effectLst>
                <a:latin typeface="Arial" pitchFamily="34" charset="0"/>
                <a:cs typeface="Arial" pitchFamily="34" charset="0"/>
              </a:rPr>
              <a:t> NOS Tide Gauge</a:t>
            </a:r>
            <a:endParaRPr lang="en-US" sz="2400" dirty="0" smtClean="0">
              <a:effectLst>
                <a:outerShdw blurRad="38100" dist="38100" dir="2700000" algn="tl">
                  <a:srgbClr val="000000"/>
                </a:outerShdw>
              </a:effectLst>
              <a:latin typeface="Arial" pitchFamily="34" charset="0"/>
              <a:cs typeface="Arial" pitchFamily="34" charset="0"/>
            </a:endParaRPr>
          </a:p>
        </p:txBody>
      </p:sp>
      <p:pic>
        <p:nvPicPr>
          <p:cNvPr id="13" name="Picture 12" descr="SPTX.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429000"/>
            <a:ext cx="4572000" cy="3200399"/>
          </a:xfrm>
          <a:prstGeom prst="rect">
            <a:avLst/>
          </a:prstGeom>
        </p:spPr>
      </p:pic>
      <p:cxnSp>
        <p:nvCxnSpPr>
          <p:cNvPr id="12" name="Straight Arrow Connector 11"/>
          <p:cNvCxnSpPr/>
          <p:nvPr/>
        </p:nvCxnSpPr>
        <p:spPr bwMode="auto">
          <a:xfrm flipV="1">
            <a:off x="2667000" y="1905000"/>
            <a:ext cx="533400" cy="15240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16" name="Picture 15" descr="GILA.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0" y="3429000"/>
            <a:ext cx="4572000" cy="3200399"/>
          </a:xfrm>
          <a:prstGeom prst="rect">
            <a:avLst/>
          </a:prstGeom>
        </p:spPr>
      </p:pic>
      <p:cxnSp>
        <p:nvCxnSpPr>
          <p:cNvPr id="17" name="Straight Arrow Connector 16"/>
          <p:cNvCxnSpPr/>
          <p:nvPr/>
        </p:nvCxnSpPr>
        <p:spPr bwMode="auto">
          <a:xfrm flipV="1">
            <a:off x="4572000" y="2209800"/>
            <a:ext cx="762000" cy="12192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19" name="Picture 18" descr="WLMS.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1000" y="3429000"/>
            <a:ext cx="4572000" cy="3200399"/>
          </a:xfrm>
          <a:prstGeom prst="rect">
            <a:avLst/>
          </a:prstGeom>
        </p:spPr>
      </p:pic>
      <p:cxnSp>
        <p:nvCxnSpPr>
          <p:cNvPr id="22" name="Straight Arrow Connector 21"/>
          <p:cNvCxnSpPr/>
          <p:nvPr/>
        </p:nvCxnSpPr>
        <p:spPr bwMode="auto">
          <a:xfrm flipH="1" flipV="1">
            <a:off x="5715000" y="1600200"/>
            <a:ext cx="762000" cy="18288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id.gif"/>
          <p:cNvPicPr>
            <a:picLocks noChangeAspect="1"/>
          </p:cNvPicPr>
          <p:nvPr/>
        </p:nvPicPr>
        <p:blipFill>
          <a:blip r:embed="rId3" cstate="email">
            <a:extLst>
              <a:ext uri="{28A0092B-C50C-407E-A947-70E740481C1C}">
                <a14:useLocalDpi xmlns:a14="http://schemas.microsoft.com/office/drawing/2010/main"/>
              </a:ext>
            </a:extLst>
          </a:blip>
          <a:srcRect t="6400"/>
          <a:stretch>
            <a:fillRect/>
          </a:stretch>
        </p:blipFill>
        <p:spPr>
          <a:xfrm>
            <a:off x="1676400" y="609600"/>
            <a:ext cx="5715000" cy="4011931"/>
          </a:xfrm>
          <a:prstGeom prst="rect">
            <a:avLst/>
          </a:prstGeom>
        </p:spPr>
      </p:pic>
      <p:sp>
        <p:nvSpPr>
          <p:cNvPr id="281603" name="Text Box 3"/>
          <p:cNvSpPr txBox="1">
            <a:spLocks noChangeArrowheads="1"/>
          </p:cNvSpPr>
          <p:nvPr/>
        </p:nvSpPr>
        <p:spPr bwMode="auto">
          <a:xfrm>
            <a:off x="7451725" y="1555750"/>
            <a:ext cx="1235075" cy="366713"/>
          </a:xfrm>
          <a:prstGeom prst="rect">
            <a:avLst/>
          </a:prstGeom>
          <a:noFill/>
          <a:ln w="9525">
            <a:noFill/>
            <a:miter lim="800000"/>
            <a:headEnd/>
            <a:tailEnd/>
          </a:ln>
          <a:effectLst/>
        </p:spPr>
        <p:txBody>
          <a:bodyPr>
            <a:spAutoFit/>
          </a:bodyPr>
          <a:lstStyle/>
          <a:p>
            <a:pPr algn="l" eaLnBrk="0" hangingPunct="0"/>
            <a:endParaRPr lang="en-US">
              <a:latin typeface="Tahoma" pitchFamily="34" charset="0"/>
            </a:endParaRPr>
          </a:p>
        </p:txBody>
      </p:sp>
      <p:sp>
        <p:nvSpPr>
          <p:cNvPr id="281604" name="Text Box 4"/>
          <p:cNvSpPr txBox="1">
            <a:spLocks noChangeArrowheads="1"/>
          </p:cNvSpPr>
          <p:nvPr/>
        </p:nvSpPr>
        <p:spPr bwMode="auto">
          <a:xfrm>
            <a:off x="7086600" y="1600200"/>
            <a:ext cx="19050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Tahoma" pitchFamily="34" charset="0"/>
            </a:endParaRPr>
          </a:p>
        </p:txBody>
      </p:sp>
      <p:sp>
        <p:nvSpPr>
          <p:cNvPr id="281605" name="Text Box 5"/>
          <p:cNvSpPr txBox="1">
            <a:spLocks noChangeArrowheads="1"/>
          </p:cNvSpPr>
          <p:nvPr/>
        </p:nvSpPr>
        <p:spPr bwMode="auto">
          <a:xfrm>
            <a:off x="1066800" y="3810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IASNFS-LCS SST </a:t>
            </a:r>
            <a:r>
              <a:rPr lang="en-US" sz="2000" dirty="0" err="1" smtClean="0">
                <a:effectLst>
                  <a:outerShdw blurRad="38100" dist="38100" dir="2700000" algn="tl">
                    <a:srgbClr val="000000"/>
                  </a:outerShdw>
                </a:effectLst>
                <a:latin typeface="Arial" pitchFamily="34" charset="0"/>
                <a:cs typeface="Arial" pitchFamily="34" charset="0"/>
              </a:rPr>
              <a:t>vs</a:t>
            </a:r>
            <a:r>
              <a:rPr lang="en-US" sz="2000" dirty="0" smtClean="0">
                <a:effectLst>
                  <a:outerShdw blurRad="38100" dist="38100" dir="2700000" algn="tl">
                    <a:srgbClr val="000000"/>
                  </a:outerShdw>
                </a:effectLst>
                <a:latin typeface="Arial" pitchFamily="34" charset="0"/>
                <a:cs typeface="Arial" pitchFamily="34" charset="0"/>
              </a:rPr>
              <a:t> NDBC </a:t>
            </a:r>
            <a:r>
              <a:rPr lang="en-US" sz="2000" dirty="0" err="1" smtClean="0">
                <a:effectLst>
                  <a:outerShdw blurRad="38100" dist="38100" dir="2700000" algn="tl">
                    <a:srgbClr val="000000"/>
                  </a:outerShdw>
                </a:effectLst>
                <a:latin typeface="Arial" pitchFamily="34" charset="0"/>
                <a:cs typeface="Arial" pitchFamily="34" charset="0"/>
              </a:rPr>
              <a:t>Bouy</a:t>
            </a:r>
            <a:endParaRPr lang="en-US" sz="2400" dirty="0" smtClean="0">
              <a:effectLst>
                <a:outerShdw blurRad="38100" dist="38100" dir="2700000" algn="tl">
                  <a:srgbClr val="000000"/>
                </a:outerShdw>
              </a:effectLst>
              <a:latin typeface="Arial" pitchFamily="34" charset="0"/>
              <a:cs typeface="Arial" pitchFamily="34" charset="0"/>
            </a:endParaRPr>
          </a:p>
        </p:txBody>
      </p:sp>
      <p:pic>
        <p:nvPicPr>
          <p:cNvPr id="10" name="Picture 9" descr="mcsst1.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29000"/>
            <a:ext cx="4572000" cy="3200399"/>
          </a:xfrm>
          <a:prstGeom prst="rect">
            <a:avLst/>
          </a:prstGeom>
        </p:spPr>
      </p:pic>
      <p:cxnSp>
        <p:nvCxnSpPr>
          <p:cNvPr id="12" name="Straight Arrow Connector 11"/>
          <p:cNvCxnSpPr/>
          <p:nvPr/>
        </p:nvCxnSpPr>
        <p:spPr bwMode="auto">
          <a:xfrm flipV="1">
            <a:off x="2286000" y="2438400"/>
            <a:ext cx="609600" cy="9906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11" name="Picture 10" descr="mcsst2.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429000"/>
            <a:ext cx="4572000" cy="3200399"/>
          </a:xfrm>
          <a:prstGeom prst="rect">
            <a:avLst/>
          </a:prstGeom>
        </p:spPr>
      </p:pic>
      <p:cxnSp>
        <p:nvCxnSpPr>
          <p:cNvPr id="22" name="Straight Arrow Connector 21"/>
          <p:cNvCxnSpPr/>
          <p:nvPr/>
        </p:nvCxnSpPr>
        <p:spPr bwMode="auto">
          <a:xfrm flipH="1" flipV="1">
            <a:off x="6400800" y="2438400"/>
            <a:ext cx="457200" cy="9906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id.gif"/>
          <p:cNvPicPr>
            <a:picLocks noChangeAspect="1"/>
          </p:cNvPicPr>
          <p:nvPr/>
        </p:nvPicPr>
        <p:blipFill>
          <a:blip r:embed="rId3" cstate="email">
            <a:extLst>
              <a:ext uri="{28A0092B-C50C-407E-A947-70E740481C1C}">
                <a14:useLocalDpi xmlns:a14="http://schemas.microsoft.com/office/drawing/2010/main"/>
              </a:ext>
            </a:extLst>
          </a:blip>
          <a:srcRect t="6400"/>
          <a:stretch>
            <a:fillRect/>
          </a:stretch>
        </p:blipFill>
        <p:spPr>
          <a:xfrm>
            <a:off x="1676400" y="609600"/>
            <a:ext cx="5715000" cy="4011931"/>
          </a:xfrm>
          <a:prstGeom prst="rect">
            <a:avLst/>
          </a:prstGeom>
        </p:spPr>
      </p:pic>
      <p:sp>
        <p:nvSpPr>
          <p:cNvPr id="281603" name="Text Box 3"/>
          <p:cNvSpPr txBox="1">
            <a:spLocks noChangeArrowheads="1"/>
          </p:cNvSpPr>
          <p:nvPr/>
        </p:nvSpPr>
        <p:spPr bwMode="auto">
          <a:xfrm>
            <a:off x="7451725" y="1555750"/>
            <a:ext cx="1235075" cy="366713"/>
          </a:xfrm>
          <a:prstGeom prst="rect">
            <a:avLst/>
          </a:prstGeom>
          <a:noFill/>
          <a:ln w="9525">
            <a:noFill/>
            <a:miter lim="800000"/>
            <a:headEnd/>
            <a:tailEnd/>
          </a:ln>
          <a:effectLst/>
        </p:spPr>
        <p:txBody>
          <a:bodyPr>
            <a:spAutoFit/>
          </a:bodyPr>
          <a:lstStyle/>
          <a:p>
            <a:pPr algn="l" eaLnBrk="0" hangingPunct="0"/>
            <a:endParaRPr lang="en-US">
              <a:latin typeface="Tahoma" pitchFamily="34" charset="0"/>
            </a:endParaRPr>
          </a:p>
        </p:txBody>
      </p:sp>
      <p:sp>
        <p:nvSpPr>
          <p:cNvPr id="281604" name="Text Box 4"/>
          <p:cNvSpPr txBox="1">
            <a:spLocks noChangeArrowheads="1"/>
          </p:cNvSpPr>
          <p:nvPr/>
        </p:nvSpPr>
        <p:spPr bwMode="auto">
          <a:xfrm>
            <a:off x="7086600" y="1600200"/>
            <a:ext cx="19050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Tahoma" pitchFamily="34" charset="0"/>
            </a:endParaRPr>
          </a:p>
        </p:txBody>
      </p:sp>
      <p:sp>
        <p:nvSpPr>
          <p:cNvPr id="281605" name="Text Box 5"/>
          <p:cNvSpPr txBox="1">
            <a:spLocks noChangeArrowheads="1"/>
          </p:cNvSpPr>
          <p:nvPr/>
        </p:nvSpPr>
        <p:spPr bwMode="auto">
          <a:xfrm>
            <a:off x="1066800" y="3810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IASNFS-LCS SST </a:t>
            </a:r>
            <a:r>
              <a:rPr lang="en-US" sz="2000" dirty="0" err="1" smtClean="0">
                <a:effectLst>
                  <a:outerShdw blurRad="38100" dist="38100" dir="2700000" algn="tl">
                    <a:srgbClr val="000000"/>
                  </a:outerShdw>
                </a:effectLst>
                <a:latin typeface="Arial" pitchFamily="34" charset="0"/>
                <a:cs typeface="Arial" pitchFamily="34" charset="0"/>
              </a:rPr>
              <a:t>vs</a:t>
            </a:r>
            <a:r>
              <a:rPr lang="en-US" sz="2000" dirty="0" smtClean="0">
                <a:effectLst>
                  <a:outerShdw blurRad="38100" dist="38100" dir="2700000" algn="tl">
                    <a:srgbClr val="000000"/>
                  </a:outerShdw>
                </a:effectLst>
                <a:latin typeface="Arial" pitchFamily="34" charset="0"/>
                <a:cs typeface="Arial" pitchFamily="34" charset="0"/>
              </a:rPr>
              <a:t> MCSST</a:t>
            </a:r>
            <a:endParaRPr lang="en-US" sz="2400" dirty="0" smtClean="0">
              <a:effectLst>
                <a:outerShdw blurRad="38100" dist="38100" dir="2700000" algn="tl">
                  <a:srgbClr val="000000"/>
                </a:outerShdw>
              </a:effectLst>
              <a:latin typeface="Arial" pitchFamily="34" charset="0"/>
              <a:cs typeface="Arial" pitchFamily="34" charset="0"/>
            </a:endParaRPr>
          </a:p>
        </p:txBody>
      </p:sp>
      <p:pic>
        <p:nvPicPr>
          <p:cNvPr id="13" name="Picture 12" descr="sst1.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29000"/>
            <a:ext cx="4572000" cy="3200399"/>
          </a:xfrm>
          <a:prstGeom prst="rect">
            <a:avLst/>
          </a:prstGeom>
        </p:spPr>
      </p:pic>
      <p:cxnSp>
        <p:nvCxnSpPr>
          <p:cNvPr id="12" name="Straight Arrow Connector 11"/>
          <p:cNvCxnSpPr>
            <a:stCxn id="13" idx="0"/>
          </p:cNvCxnSpPr>
          <p:nvPr/>
        </p:nvCxnSpPr>
        <p:spPr bwMode="auto">
          <a:xfrm flipV="1">
            <a:off x="2286000" y="2438400"/>
            <a:ext cx="609600" cy="9906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pic>
        <p:nvPicPr>
          <p:cNvPr id="14" name="Picture 13" descr="sst2.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429000"/>
            <a:ext cx="4572000" cy="3200399"/>
          </a:xfrm>
          <a:prstGeom prst="rect">
            <a:avLst/>
          </a:prstGeom>
        </p:spPr>
      </p:pic>
      <p:cxnSp>
        <p:nvCxnSpPr>
          <p:cNvPr id="22" name="Straight Arrow Connector 21"/>
          <p:cNvCxnSpPr>
            <a:stCxn id="14" idx="0"/>
          </p:cNvCxnSpPr>
          <p:nvPr/>
        </p:nvCxnSpPr>
        <p:spPr bwMode="auto">
          <a:xfrm flipH="1" flipV="1">
            <a:off x="6400800" y="2438400"/>
            <a:ext cx="457200" cy="990600"/>
          </a:xfrm>
          <a:prstGeom prst="straightConnector1">
            <a:avLst/>
          </a:prstGeom>
          <a:solidFill>
            <a:schemeClr val="accent1"/>
          </a:solidFill>
          <a:ln w="25400" cap="rnd" cmpd="sng" algn="ctr">
            <a:solidFill>
              <a:schemeClr val="tx1"/>
            </a:solidFill>
            <a:prstDash val="solid"/>
            <a:round/>
            <a:headEnd type="oval" w="med" len="med"/>
            <a:tailEnd type="triangle"/>
          </a:ln>
          <a:effectLst>
            <a:outerShdw blurRad="50800" dist="50800" dir="5400000" algn="ctr" rotWithShape="0">
              <a:schemeClr val="tx1">
                <a:lumMod val="50000"/>
              </a:schemeClr>
            </a:outerShdw>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d.200805.gif"/>
          <p:cNvPicPr>
            <a:picLocks noChangeAspect="1"/>
          </p:cNvPicPr>
          <p:nvPr/>
        </p:nvPicPr>
        <p:blipFill>
          <a:blip r:embed="rId3" cstate="email">
            <a:extLst>
              <a:ext uri="{28A0092B-C50C-407E-A947-70E740481C1C}">
                <a14:useLocalDpi xmlns:a14="http://schemas.microsoft.com/office/drawing/2010/main"/>
              </a:ext>
            </a:extLst>
          </a:blip>
          <a:srcRect b="5714"/>
          <a:stretch>
            <a:fillRect/>
          </a:stretch>
        </p:blipFill>
        <p:spPr>
          <a:xfrm>
            <a:off x="2286000" y="685800"/>
            <a:ext cx="4343400" cy="2866624"/>
          </a:xfrm>
          <a:prstGeom prst="rect">
            <a:avLst/>
          </a:prstGeom>
        </p:spPr>
      </p:pic>
      <p:sp>
        <p:nvSpPr>
          <p:cNvPr id="1032" name="TextBox 11"/>
          <p:cNvSpPr txBox="1">
            <a:spLocks noChangeArrowheads="1"/>
          </p:cNvSpPr>
          <p:nvPr/>
        </p:nvSpPr>
        <p:spPr bwMode="auto">
          <a:xfrm>
            <a:off x="2478671" y="320675"/>
            <a:ext cx="3950120" cy="523220"/>
          </a:xfrm>
          <a:prstGeom prst="rect">
            <a:avLst/>
          </a:prstGeom>
          <a:noFill/>
          <a:ln w="9525">
            <a:noFill/>
            <a:miter lim="800000"/>
            <a:headEnd/>
            <a:tailEnd/>
          </a:ln>
        </p:spPr>
        <p:txBody>
          <a:bodyPr wrap="none">
            <a:spAutoFit/>
          </a:bodyPr>
          <a:lstStyle/>
          <a:p>
            <a:pPr algn="ctr"/>
            <a:r>
              <a:rPr lang="en-US" sz="2000" dirty="0" smtClean="0">
                <a:latin typeface="Arial" charset="0"/>
              </a:rPr>
              <a:t>IASNFS-LCS  Simulation with </a:t>
            </a:r>
            <a:r>
              <a:rPr lang="en-US" sz="2000" dirty="0" err="1" smtClean="0">
                <a:latin typeface="Arial" charset="0"/>
              </a:rPr>
              <a:t>Kd</a:t>
            </a:r>
            <a:endParaRPr lang="en-US" sz="2000" dirty="0">
              <a:latin typeface="Arial" charset="0"/>
            </a:endParaRPr>
          </a:p>
          <a:p>
            <a:pPr algn="ctr"/>
            <a:endParaRPr lang="en-US" sz="800" u="sng" dirty="0">
              <a:latin typeface="Arial" charset="0"/>
            </a:endParaRPr>
          </a:p>
        </p:txBody>
      </p:sp>
      <p:pic>
        <p:nvPicPr>
          <p:cNvPr id="7" name="Picture 6" descr="zt2.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 y="3657603"/>
            <a:ext cx="4286250" cy="3000375"/>
          </a:xfrm>
          <a:prstGeom prst="rect">
            <a:avLst/>
          </a:prstGeom>
        </p:spPr>
      </p:pic>
      <p:pic>
        <p:nvPicPr>
          <p:cNvPr id="8" name="Picture 7" descr="zt2.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657603"/>
            <a:ext cx="4286250" cy="3000375"/>
          </a:xfrm>
          <a:prstGeom prst="rect">
            <a:avLst/>
          </a:prstGeom>
        </p:spPr>
      </p:pic>
      <p:cxnSp>
        <p:nvCxnSpPr>
          <p:cNvPr id="13" name="Straight Connector 12"/>
          <p:cNvCxnSpPr/>
          <p:nvPr/>
        </p:nvCxnSpPr>
        <p:spPr bwMode="auto">
          <a:xfrm>
            <a:off x="4343400" y="1676400"/>
            <a:ext cx="0" cy="11430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9" name="TextBox 18"/>
          <p:cNvSpPr txBox="1"/>
          <p:nvPr/>
        </p:nvSpPr>
        <p:spPr>
          <a:xfrm>
            <a:off x="6740321" y="1752600"/>
            <a:ext cx="1679049" cy="584775"/>
          </a:xfrm>
          <a:prstGeom prst="rect">
            <a:avLst/>
          </a:prstGeom>
          <a:noFill/>
        </p:spPr>
        <p:txBody>
          <a:bodyPr wrap="none" rtlCol="0">
            <a:spAutoFit/>
          </a:bodyPr>
          <a:lstStyle/>
          <a:p>
            <a:pPr algn="ctr"/>
            <a:r>
              <a:rPr lang="en-US" sz="1600" dirty="0" err="1" smtClean="0"/>
              <a:t>Kd</a:t>
            </a:r>
            <a:r>
              <a:rPr lang="en-US" sz="1600" dirty="0" smtClean="0"/>
              <a:t> from</a:t>
            </a:r>
          </a:p>
          <a:p>
            <a:pPr algn="ctr"/>
            <a:r>
              <a:rPr lang="en-US" sz="1600" dirty="0" err="1" smtClean="0"/>
              <a:t>SeaWiFS</a:t>
            </a:r>
            <a:r>
              <a:rPr lang="en-US" sz="1600" dirty="0" smtClean="0"/>
              <a:t>/MODIS</a:t>
            </a:r>
            <a:endParaRPr lang="en-US" sz="1600" dirty="0"/>
          </a:p>
        </p:txBody>
      </p:sp>
      <p:sp>
        <p:nvSpPr>
          <p:cNvPr id="14" name="TextBox 13"/>
          <p:cNvSpPr txBox="1"/>
          <p:nvPr/>
        </p:nvSpPr>
        <p:spPr>
          <a:xfrm>
            <a:off x="2667000" y="5105400"/>
            <a:ext cx="1065035" cy="707886"/>
          </a:xfrm>
          <a:prstGeom prst="rect">
            <a:avLst/>
          </a:prstGeom>
          <a:noFill/>
        </p:spPr>
        <p:txBody>
          <a:bodyPr wrap="none" rtlCol="0">
            <a:spAutoFit/>
          </a:bodyPr>
          <a:lstStyle/>
          <a:p>
            <a:pPr algn="ctr"/>
            <a:r>
              <a:rPr lang="en-US" sz="1400" dirty="0" smtClean="0"/>
              <a:t>Without </a:t>
            </a:r>
            <a:r>
              <a:rPr lang="en-US" sz="1400" dirty="0" err="1" smtClean="0"/>
              <a:t>Kd</a:t>
            </a:r>
            <a:endParaRPr lang="en-US" sz="1400" dirty="0" smtClean="0"/>
          </a:p>
          <a:p>
            <a:pPr algn="ctr"/>
            <a:endParaRPr lang="en-US" sz="1400" dirty="0" smtClean="0"/>
          </a:p>
          <a:p>
            <a:pPr algn="ctr"/>
            <a:r>
              <a:rPr lang="en-US" sz="1200" dirty="0" smtClean="0"/>
              <a:t>Temperature</a:t>
            </a:r>
            <a:endParaRPr lang="en-US" sz="1200" dirty="0"/>
          </a:p>
        </p:txBody>
      </p:sp>
      <p:sp>
        <p:nvSpPr>
          <p:cNvPr id="15" name="TextBox 14"/>
          <p:cNvSpPr txBox="1"/>
          <p:nvPr/>
        </p:nvSpPr>
        <p:spPr>
          <a:xfrm>
            <a:off x="7086600" y="5105400"/>
            <a:ext cx="1065035" cy="707886"/>
          </a:xfrm>
          <a:prstGeom prst="rect">
            <a:avLst/>
          </a:prstGeom>
          <a:noFill/>
        </p:spPr>
        <p:txBody>
          <a:bodyPr wrap="none" rtlCol="0">
            <a:spAutoFit/>
          </a:bodyPr>
          <a:lstStyle/>
          <a:p>
            <a:pPr algn="ctr"/>
            <a:r>
              <a:rPr lang="en-US" sz="1400" dirty="0" smtClean="0"/>
              <a:t>With </a:t>
            </a:r>
            <a:r>
              <a:rPr lang="en-US" sz="1400" dirty="0" err="1" smtClean="0"/>
              <a:t>Kd</a:t>
            </a:r>
            <a:endParaRPr lang="en-US" sz="1400" dirty="0" smtClean="0"/>
          </a:p>
          <a:p>
            <a:endParaRPr lang="en-US" sz="1400" dirty="0" smtClean="0"/>
          </a:p>
          <a:p>
            <a:pPr algn="ctr"/>
            <a:r>
              <a:rPr lang="en-US" sz="1200" dirty="0" smtClean="0"/>
              <a:t>Temperature</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2428979" y="320675"/>
            <a:ext cx="4049507" cy="523220"/>
          </a:xfrm>
          <a:prstGeom prst="rect">
            <a:avLst/>
          </a:prstGeom>
          <a:noFill/>
          <a:ln w="9525">
            <a:noFill/>
            <a:miter lim="800000"/>
            <a:headEnd/>
            <a:tailEnd/>
          </a:ln>
        </p:spPr>
        <p:txBody>
          <a:bodyPr wrap="none">
            <a:spAutoFit/>
          </a:bodyPr>
          <a:lstStyle/>
          <a:p>
            <a:pPr algn="ctr"/>
            <a:r>
              <a:rPr lang="en-US" sz="2000" dirty="0" smtClean="0">
                <a:latin typeface="Arial" charset="0"/>
              </a:rPr>
              <a:t>IASNFS-LCS  Simulation with E-P</a:t>
            </a:r>
            <a:endParaRPr lang="en-US" sz="2000" dirty="0">
              <a:latin typeface="Arial" charset="0"/>
            </a:endParaRPr>
          </a:p>
          <a:p>
            <a:pPr algn="ctr"/>
            <a:endParaRPr lang="en-US" sz="800" u="sng" dirty="0">
              <a:latin typeface="Arial" charset="0"/>
            </a:endParaRPr>
          </a:p>
        </p:txBody>
      </p:sp>
      <p:pic>
        <p:nvPicPr>
          <p:cNvPr id="7" name="Picture 6" descr="P.200805.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 y="3657600"/>
            <a:ext cx="4572000" cy="3200400"/>
          </a:xfrm>
          <a:prstGeom prst="rect">
            <a:avLst/>
          </a:prstGeom>
        </p:spPr>
      </p:pic>
      <p:pic>
        <p:nvPicPr>
          <p:cNvPr id="8" name="Picture 7" descr="E.200805.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3657600"/>
            <a:ext cx="4572000" cy="3200400"/>
          </a:xfrm>
          <a:prstGeom prst="rect">
            <a:avLst/>
          </a:prstGeom>
        </p:spPr>
      </p:pic>
      <p:sp>
        <p:nvSpPr>
          <p:cNvPr id="9" name="TextBox 8"/>
          <p:cNvSpPr txBox="1"/>
          <p:nvPr/>
        </p:nvSpPr>
        <p:spPr>
          <a:xfrm>
            <a:off x="533400" y="4191000"/>
            <a:ext cx="2450799" cy="338554"/>
          </a:xfrm>
          <a:prstGeom prst="rect">
            <a:avLst/>
          </a:prstGeom>
          <a:noFill/>
        </p:spPr>
        <p:txBody>
          <a:bodyPr wrap="none" rtlCol="0">
            <a:spAutoFit/>
          </a:bodyPr>
          <a:lstStyle/>
          <a:p>
            <a:pPr algn="ctr"/>
            <a:r>
              <a:rPr lang="en-US" sz="1600" dirty="0" smtClean="0">
                <a:latin typeface="Arial" pitchFamily="34" charset="0"/>
                <a:cs typeface="Arial" pitchFamily="34" charset="0"/>
              </a:rPr>
              <a:t>Precipitation from TRMM</a:t>
            </a:r>
            <a:endParaRPr lang="en-US" sz="1600" dirty="0">
              <a:latin typeface="Arial" pitchFamily="34" charset="0"/>
              <a:cs typeface="Arial" pitchFamily="34" charset="0"/>
            </a:endParaRPr>
          </a:p>
        </p:txBody>
      </p:sp>
      <p:sp>
        <p:nvSpPr>
          <p:cNvPr id="10" name="TextBox 9"/>
          <p:cNvSpPr txBox="1"/>
          <p:nvPr/>
        </p:nvSpPr>
        <p:spPr>
          <a:xfrm>
            <a:off x="4724400" y="4191000"/>
            <a:ext cx="2693366" cy="338554"/>
          </a:xfrm>
          <a:prstGeom prst="rect">
            <a:avLst/>
          </a:prstGeom>
          <a:noFill/>
        </p:spPr>
        <p:txBody>
          <a:bodyPr wrap="none" rtlCol="0">
            <a:spAutoFit/>
          </a:bodyPr>
          <a:lstStyle/>
          <a:p>
            <a:pPr algn="ctr"/>
            <a:r>
              <a:rPr lang="en-US" sz="1600" dirty="0" smtClean="0">
                <a:latin typeface="Arial" pitchFamily="34" charset="0"/>
                <a:cs typeface="Arial" pitchFamily="34" charset="0"/>
              </a:rPr>
              <a:t>Evaporation from COAMPS</a:t>
            </a:r>
            <a:endParaRPr lang="en-US" sz="1600" dirty="0">
              <a:latin typeface="Arial" pitchFamily="34" charset="0"/>
              <a:cs typeface="Arial" pitchFamily="34" charset="0"/>
            </a:endParaRPr>
          </a:p>
        </p:txBody>
      </p:sp>
      <p:grpSp>
        <p:nvGrpSpPr>
          <p:cNvPr id="21" name="Group 20"/>
          <p:cNvGrpSpPr>
            <a:grpSpLocks noChangeAspect="1"/>
          </p:cNvGrpSpPr>
          <p:nvPr/>
        </p:nvGrpSpPr>
        <p:grpSpPr>
          <a:xfrm>
            <a:off x="1066800" y="838200"/>
            <a:ext cx="6720841" cy="2811780"/>
            <a:chOff x="762000" y="1600200"/>
            <a:chExt cx="7467600" cy="3124200"/>
          </a:xfrm>
        </p:grpSpPr>
        <p:pic>
          <p:nvPicPr>
            <p:cNvPr id="22"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t="24942" b="18113"/>
            <a:stretch>
              <a:fillRect/>
            </a:stretch>
          </p:blipFill>
          <p:spPr bwMode="auto">
            <a:xfrm>
              <a:off x="914400" y="1600200"/>
              <a:ext cx="7315200" cy="3124200"/>
            </a:xfrm>
            <a:prstGeom prst="rect">
              <a:avLst/>
            </a:prstGeom>
            <a:noFill/>
            <a:ln w="9525">
              <a:noFill/>
              <a:miter lim="800000"/>
              <a:headEnd/>
              <a:tailEnd/>
            </a:ln>
            <a:effectLst/>
          </p:spPr>
        </p:pic>
        <p:sp>
          <p:nvSpPr>
            <p:cNvPr id="23" name="TextBox 22"/>
            <p:cNvSpPr txBox="1"/>
            <p:nvPr/>
          </p:nvSpPr>
          <p:spPr>
            <a:xfrm>
              <a:off x="1371600" y="1688068"/>
              <a:ext cx="14478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a:cs typeface="+mn-cs"/>
                </a:rPr>
                <a:t>RMSE = 1.4</a:t>
              </a:r>
              <a:endParaRPr lang="en-US" dirty="0">
                <a:solidFill>
                  <a:srgbClr val="000000"/>
                </a:solidFill>
                <a:latin typeface="Calibri"/>
                <a:cs typeface="+mn-cs"/>
              </a:endParaRPr>
            </a:p>
          </p:txBody>
        </p:sp>
        <p:sp>
          <p:nvSpPr>
            <p:cNvPr id="24" name="TextBox 23"/>
            <p:cNvSpPr txBox="1"/>
            <p:nvPr/>
          </p:nvSpPr>
          <p:spPr>
            <a:xfrm>
              <a:off x="5638800" y="1688068"/>
              <a:ext cx="14478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a:cs typeface="+mn-cs"/>
                </a:rPr>
                <a:t>RMSE = 0.7</a:t>
              </a:r>
              <a:endParaRPr lang="en-US" dirty="0">
                <a:solidFill>
                  <a:srgbClr val="000000"/>
                </a:solidFill>
                <a:latin typeface="Calibri"/>
                <a:cs typeface="+mn-cs"/>
              </a:endParaRPr>
            </a:p>
          </p:txBody>
        </p:sp>
        <p:cxnSp>
          <p:nvCxnSpPr>
            <p:cNvPr id="25" name="Straight Connector 24"/>
            <p:cNvCxnSpPr/>
            <p:nvPr/>
          </p:nvCxnSpPr>
          <p:spPr bwMode="auto">
            <a:xfrm flipV="1">
              <a:off x="1295400" y="1752600"/>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cxnSp>
          <p:nvCxnSpPr>
            <p:cNvPr id="26" name="Straight Connector 25"/>
            <p:cNvCxnSpPr/>
            <p:nvPr/>
          </p:nvCxnSpPr>
          <p:spPr bwMode="auto">
            <a:xfrm flipV="1">
              <a:off x="4800600" y="1752600"/>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sp>
          <p:nvSpPr>
            <p:cNvPr id="27" name="TextBox 26"/>
            <p:cNvSpPr txBox="1"/>
            <p:nvPr/>
          </p:nvSpPr>
          <p:spPr>
            <a:xfrm>
              <a:off x="4267200" y="3669268"/>
              <a:ext cx="14478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cs typeface="+mn-cs"/>
                </a:rPr>
                <a:t>1:1</a:t>
              </a:r>
              <a:endParaRPr lang="en-US" dirty="0">
                <a:solidFill>
                  <a:srgbClr val="000000"/>
                </a:solidFill>
                <a:latin typeface="Calibri"/>
                <a:cs typeface="+mn-cs"/>
              </a:endParaRPr>
            </a:p>
          </p:txBody>
        </p:sp>
        <p:sp>
          <p:nvSpPr>
            <p:cNvPr id="28" name="TextBox 27"/>
            <p:cNvSpPr txBox="1"/>
            <p:nvPr/>
          </p:nvSpPr>
          <p:spPr>
            <a:xfrm>
              <a:off x="762000" y="3657600"/>
              <a:ext cx="14478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cs typeface="+mn-cs"/>
                </a:rPr>
                <a:t>1:1</a:t>
              </a:r>
              <a:endParaRPr lang="en-US" dirty="0">
                <a:solidFill>
                  <a:srgbClr val="000000"/>
                </a:solidFill>
                <a:latin typeface="Calibri"/>
                <a:cs typeface="+mn-cs"/>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281605" name="Text Box 5"/>
          <p:cNvSpPr txBox="1">
            <a:spLocks noChangeArrowheads="1"/>
          </p:cNvSpPr>
          <p:nvPr/>
        </p:nvSpPr>
        <p:spPr bwMode="auto">
          <a:xfrm>
            <a:off x="1066800" y="320675"/>
            <a:ext cx="7010400" cy="800219"/>
          </a:xfrm>
          <a:prstGeom prst="rect">
            <a:avLst/>
          </a:prstGeom>
          <a:noFill/>
          <a:ln w="9525">
            <a:noFill/>
            <a:miter lim="800000"/>
            <a:headEnd/>
            <a:tailEnd/>
          </a:ln>
          <a:effectLst/>
        </p:spPr>
        <p:txBody>
          <a:bodyPr>
            <a:spAutoFit/>
          </a:bodyPr>
          <a:lstStyle/>
          <a:p>
            <a:pPr algn="ctr" eaLnBrk="0" hangingPunct="0">
              <a:defRPr/>
            </a:pPr>
            <a:r>
              <a:rPr lang="en-US" sz="2000" dirty="0">
                <a:effectLst>
                  <a:outerShdw blurRad="38100" dist="38100" dir="2700000" algn="tl">
                    <a:srgbClr val="000000"/>
                  </a:outerShdw>
                </a:effectLst>
                <a:latin typeface="Arial" pitchFamily="34" charset="0"/>
                <a:cs typeface="Arial" pitchFamily="34" charset="0"/>
              </a:rPr>
              <a:t>EPA General Environment Model (GEM)</a:t>
            </a:r>
          </a:p>
          <a:p>
            <a:pPr algn="ctr" eaLnBrk="0" hangingPunct="0">
              <a:defRPr/>
            </a:pPr>
            <a:endParaRPr lang="en-US" sz="1200" dirty="0">
              <a:effectLst>
                <a:outerShdw blurRad="38100" dist="38100" dir="2700000" algn="tl">
                  <a:srgbClr val="000000"/>
                </a:outerShdw>
              </a:effectLst>
              <a:latin typeface="Arial" pitchFamily="34" charset="0"/>
              <a:cs typeface="Arial" pitchFamily="34" charset="0"/>
            </a:endParaRPr>
          </a:p>
          <a:p>
            <a:pPr algn="ctr" eaLnBrk="0" hangingPunct="0">
              <a:defRPr/>
            </a:pPr>
            <a:r>
              <a:rPr lang="en-US" sz="1400" dirty="0">
                <a:effectLst>
                  <a:outerShdw blurRad="38100" dist="38100" dir="2700000" algn="tl">
                    <a:srgbClr val="000000"/>
                  </a:outerShdw>
                </a:effectLst>
                <a:latin typeface="Arial" pitchFamily="34" charset="0"/>
                <a:cs typeface="Arial" pitchFamily="34" charset="0"/>
              </a:rPr>
              <a:t>Peter M. Eldridge and Daniel L. </a:t>
            </a:r>
            <a:r>
              <a:rPr lang="en-US" sz="1400" dirty="0" err="1" smtClean="0">
                <a:effectLst>
                  <a:outerShdw blurRad="38100" dist="38100" dir="2700000" algn="tl">
                    <a:srgbClr val="000000"/>
                  </a:outerShdw>
                </a:effectLst>
                <a:latin typeface="Arial" pitchFamily="34" charset="0"/>
                <a:cs typeface="Arial" pitchFamily="34" charset="0"/>
              </a:rPr>
              <a:t>Roelke</a:t>
            </a:r>
            <a:r>
              <a:rPr lang="en-US" sz="1400" dirty="0">
                <a:effectLst>
                  <a:outerShdw blurRad="38100" dist="38100" dir="2700000" algn="tl">
                    <a:srgbClr val="000000"/>
                  </a:outerShdw>
                </a:effectLst>
                <a:latin typeface="Arial" pitchFamily="34" charset="0"/>
                <a:cs typeface="Arial" pitchFamily="34" charset="0"/>
              </a:rPr>
              <a:t> </a:t>
            </a:r>
            <a:r>
              <a:rPr lang="en-US" sz="1400" dirty="0" smtClean="0">
                <a:effectLst>
                  <a:outerShdw blurRad="38100" dist="38100" dir="2700000" algn="tl">
                    <a:srgbClr val="000000"/>
                  </a:outerShdw>
                </a:effectLst>
                <a:latin typeface="Arial" pitchFamily="34" charset="0"/>
                <a:cs typeface="Arial" pitchFamily="34" charset="0"/>
              </a:rPr>
              <a:t> (2010</a:t>
            </a:r>
            <a:r>
              <a:rPr lang="en-US" sz="1400" dirty="0">
                <a:effectLst>
                  <a:outerShdw blurRad="38100" dist="38100" dir="2700000" algn="tl">
                    <a:srgbClr val="000000"/>
                  </a:outerShdw>
                </a:effectLst>
                <a:latin typeface="Arial" pitchFamily="34" charset="0"/>
                <a:cs typeface="Arial" pitchFamily="34" charset="0"/>
              </a:rPr>
              <a:t>, </a:t>
            </a:r>
            <a:r>
              <a:rPr lang="en-US" sz="1400" i="1" dirty="0">
                <a:effectLst>
                  <a:outerShdw blurRad="38100" dist="38100" dir="2700000" algn="tl">
                    <a:srgbClr val="000000"/>
                  </a:outerShdw>
                </a:effectLst>
                <a:latin typeface="Arial" pitchFamily="34" charset="0"/>
                <a:cs typeface="Arial" pitchFamily="34" charset="0"/>
              </a:rPr>
              <a:t>Ecological </a:t>
            </a:r>
            <a:r>
              <a:rPr lang="en-US" sz="1400" i="1" dirty="0" smtClean="0">
                <a:effectLst>
                  <a:outerShdw blurRad="38100" dist="38100" dir="2700000" algn="tl">
                    <a:srgbClr val="000000"/>
                  </a:outerShdw>
                </a:effectLst>
                <a:latin typeface="Arial" pitchFamily="34" charset="0"/>
                <a:cs typeface="Arial" pitchFamily="34" charset="0"/>
              </a:rPr>
              <a:t>Modeling</a:t>
            </a:r>
            <a:r>
              <a:rPr lang="en-US" sz="1400" dirty="0" smtClean="0">
                <a:effectLst>
                  <a:outerShdw blurRad="38100" dist="38100" dir="2700000" algn="tl">
                    <a:srgbClr val="000000"/>
                  </a:outerShdw>
                </a:effectLst>
                <a:latin typeface="Arial" pitchFamily="34" charset="0"/>
                <a:cs typeface="Arial" pitchFamily="34" charset="0"/>
              </a:rPr>
              <a:t>)</a:t>
            </a:r>
            <a:endParaRPr lang="en-US" sz="1400" dirty="0">
              <a:effectLst>
                <a:outerShdw blurRad="38100" dist="38100" dir="2700000" algn="tl">
                  <a:srgbClr val="000000"/>
                </a:outerShdw>
              </a:effectLst>
              <a:latin typeface="Arial" pitchFamily="34" charset="0"/>
              <a:cs typeface="Arial" pitchFamily="34" charset="0"/>
            </a:endParaRPr>
          </a:p>
        </p:txBody>
      </p:sp>
      <p:pic>
        <p:nvPicPr>
          <p:cNvPr id="10244" name="Picture 3"/>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1752600" y="1143000"/>
            <a:ext cx="5716588" cy="4114800"/>
          </a:xfrm>
        </p:spPr>
      </p:pic>
      <p:sp>
        <p:nvSpPr>
          <p:cNvPr id="5" name="Rectangle 4"/>
          <p:cNvSpPr/>
          <p:nvPr/>
        </p:nvSpPr>
        <p:spPr>
          <a:xfrm>
            <a:off x="1143000" y="5334000"/>
            <a:ext cx="7315200" cy="1200329"/>
          </a:xfrm>
          <a:prstGeom prst="rect">
            <a:avLst/>
          </a:prstGeom>
        </p:spPr>
        <p:txBody>
          <a:bodyPr wrap="square">
            <a:spAutoFit/>
          </a:bodyPr>
          <a:lstStyle/>
          <a:p>
            <a:pPr>
              <a:buFont typeface="Arial" pitchFamily="34" charset="0"/>
              <a:buChar char="•"/>
            </a:pPr>
            <a:r>
              <a:rPr lang="en-US" sz="1600" dirty="0" smtClean="0"/>
              <a:t>  Consists of a plankton food web model that has 6 phytoplankton groups</a:t>
            </a:r>
          </a:p>
          <a:p>
            <a:r>
              <a:rPr lang="en-US" sz="1600" dirty="0" smtClean="0"/>
              <a:t>   and 1 zooplankton group</a:t>
            </a:r>
          </a:p>
          <a:p>
            <a:endParaRPr lang="en-US" sz="800" dirty="0" smtClean="0"/>
          </a:p>
          <a:p>
            <a:pPr>
              <a:buFont typeface="Arial" pitchFamily="34" charset="0"/>
              <a:buChar char="•"/>
            </a:pPr>
            <a:r>
              <a:rPr lang="en-US" sz="1600" dirty="0" smtClean="0"/>
              <a:t>  A multi-element </a:t>
            </a:r>
            <a:r>
              <a:rPr lang="en-US" sz="1600" dirty="0" err="1" smtClean="0"/>
              <a:t>diagenetic</a:t>
            </a:r>
            <a:r>
              <a:rPr lang="en-US" sz="1600" dirty="0" smtClean="0"/>
              <a:t> model that traces oxygen, nitrogen, phosphate,</a:t>
            </a:r>
          </a:p>
          <a:p>
            <a:r>
              <a:rPr lang="en-US" sz="1600" dirty="0" smtClean="0"/>
              <a:t>   carbon and various organic matters with exchange of O</a:t>
            </a:r>
            <a:r>
              <a:rPr lang="en-US" sz="1600" baseline="-20000" dirty="0" smtClean="0"/>
              <a:t>2</a:t>
            </a:r>
            <a:r>
              <a:rPr lang="en-US" sz="1600" dirty="0" smtClean="0"/>
              <a:t> and CO</a:t>
            </a:r>
            <a:r>
              <a:rPr lang="en-US" sz="1600" baseline="-20000" dirty="0" smtClean="0"/>
              <a:t>2</a:t>
            </a:r>
            <a:r>
              <a:rPr lang="en-US" sz="1600" dirty="0" smtClean="0"/>
              <a:t> at surface</a:t>
            </a:r>
            <a:endParaRPr lang="en-US" sz="16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7320.nrlssc.navy.mil/IASNFS_WWW/EPANFS_WWW/20080501/v3/00_zs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657600"/>
            <a:ext cx="4371975" cy="3060383"/>
          </a:xfrm>
          <a:prstGeom prst="rect">
            <a:avLst/>
          </a:prstGeom>
          <a:noFill/>
        </p:spPr>
      </p:pic>
      <p:pic>
        <p:nvPicPr>
          <p:cNvPr id="7" name="Picture 6" descr="E-P.200805.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0" y="685800"/>
            <a:ext cx="4343400" cy="3040380"/>
          </a:xfrm>
          <a:prstGeom prst="rect">
            <a:avLst/>
          </a:prstGeom>
        </p:spPr>
      </p:pic>
      <p:pic>
        <p:nvPicPr>
          <p:cNvPr id="8" name="Picture 4" descr="http://www7320.nrlssc.navy.mil/IASNFS_WWW/EPANFS_WWW/20080501/v2/00_zs1.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880" y="3657600"/>
            <a:ext cx="4371975" cy="3060383"/>
          </a:xfrm>
          <a:prstGeom prst="rect">
            <a:avLst/>
          </a:prstGeom>
          <a:noFill/>
        </p:spPr>
      </p:pic>
      <p:sp>
        <p:nvSpPr>
          <p:cNvPr id="1032" name="TextBox 11"/>
          <p:cNvSpPr txBox="1">
            <a:spLocks noChangeArrowheads="1"/>
          </p:cNvSpPr>
          <p:nvPr/>
        </p:nvSpPr>
        <p:spPr bwMode="auto">
          <a:xfrm>
            <a:off x="2421765" y="320675"/>
            <a:ext cx="4063933" cy="523220"/>
          </a:xfrm>
          <a:prstGeom prst="rect">
            <a:avLst/>
          </a:prstGeom>
          <a:noFill/>
          <a:ln w="9525">
            <a:noFill/>
            <a:miter lim="800000"/>
            <a:headEnd/>
            <a:tailEnd/>
          </a:ln>
        </p:spPr>
        <p:txBody>
          <a:bodyPr wrap="none">
            <a:spAutoFit/>
          </a:bodyPr>
          <a:lstStyle/>
          <a:p>
            <a:pPr algn="ctr"/>
            <a:r>
              <a:rPr lang="en-US" sz="2000" dirty="0" smtClean="0">
                <a:latin typeface="Arial" charset="0"/>
              </a:rPr>
              <a:t>IASNFS-LCS  Simulation with E-P</a:t>
            </a:r>
            <a:endParaRPr lang="en-US" sz="2000" dirty="0">
              <a:latin typeface="Arial" charset="0"/>
            </a:endParaRPr>
          </a:p>
          <a:p>
            <a:pPr algn="ctr"/>
            <a:endParaRPr lang="en-US" sz="800" u="sng" dirty="0">
              <a:latin typeface="Arial" charset="0"/>
            </a:endParaRPr>
          </a:p>
        </p:txBody>
      </p:sp>
      <p:sp>
        <p:nvSpPr>
          <p:cNvPr id="9" name="TextBox 8"/>
          <p:cNvSpPr txBox="1"/>
          <p:nvPr/>
        </p:nvSpPr>
        <p:spPr>
          <a:xfrm>
            <a:off x="2971800" y="5181600"/>
            <a:ext cx="1125949" cy="707886"/>
          </a:xfrm>
          <a:prstGeom prst="rect">
            <a:avLst/>
          </a:prstGeom>
          <a:noFill/>
        </p:spPr>
        <p:txBody>
          <a:bodyPr wrap="none" rtlCol="0">
            <a:spAutoFit/>
          </a:bodyPr>
          <a:lstStyle/>
          <a:p>
            <a:pPr algn="ctr"/>
            <a:r>
              <a:rPr lang="en-US" sz="1400" dirty="0" smtClean="0"/>
              <a:t>Without E-P</a:t>
            </a:r>
          </a:p>
          <a:p>
            <a:pPr algn="ctr"/>
            <a:endParaRPr lang="en-US" sz="1400" dirty="0" smtClean="0"/>
          </a:p>
          <a:p>
            <a:pPr algn="ctr"/>
            <a:r>
              <a:rPr lang="en-US" sz="1200" dirty="0" smtClean="0"/>
              <a:t>Salinity</a:t>
            </a:r>
            <a:endParaRPr lang="en-US" sz="1200" dirty="0"/>
          </a:p>
        </p:txBody>
      </p:sp>
      <p:sp>
        <p:nvSpPr>
          <p:cNvPr id="10" name="TextBox 9"/>
          <p:cNvSpPr txBox="1"/>
          <p:nvPr/>
        </p:nvSpPr>
        <p:spPr>
          <a:xfrm>
            <a:off x="7467600" y="5181600"/>
            <a:ext cx="869469" cy="707886"/>
          </a:xfrm>
          <a:prstGeom prst="rect">
            <a:avLst/>
          </a:prstGeom>
          <a:noFill/>
        </p:spPr>
        <p:txBody>
          <a:bodyPr wrap="none" rtlCol="0">
            <a:spAutoFit/>
          </a:bodyPr>
          <a:lstStyle/>
          <a:p>
            <a:pPr algn="ctr"/>
            <a:r>
              <a:rPr lang="en-US" sz="1400" dirty="0" smtClean="0"/>
              <a:t>With E-P</a:t>
            </a:r>
          </a:p>
          <a:p>
            <a:pPr algn="ctr"/>
            <a:endParaRPr lang="en-US" sz="1400" dirty="0" smtClean="0"/>
          </a:p>
          <a:p>
            <a:pPr algn="ctr"/>
            <a:r>
              <a:rPr lang="en-US" sz="1200" dirty="0" smtClean="0"/>
              <a:t>Salinity</a:t>
            </a:r>
            <a:endParaRPr lang="en-US" sz="1200" dirty="0"/>
          </a:p>
        </p:txBody>
      </p:sp>
      <p:cxnSp>
        <p:nvCxnSpPr>
          <p:cNvPr id="12" name="Straight Connector 11"/>
          <p:cNvCxnSpPr/>
          <p:nvPr/>
        </p:nvCxnSpPr>
        <p:spPr bwMode="auto">
          <a:xfrm>
            <a:off x="5303520" y="1752600"/>
            <a:ext cx="30480" cy="137160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2229405" y="320675"/>
            <a:ext cx="4448655" cy="523220"/>
          </a:xfrm>
          <a:prstGeom prst="rect">
            <a:avLst/>
          </a:prstGeom>
          <a:noFill/>
          <a:ln w="9525">
            <a:noFill/>
            <a:miter lim="800000"/>
            <a:headEnd/>
            <a:tailEnd/>
          </a:ln>
        </p:spPr>
        <p:txBody>
          <a:bodyPr wrap="none">
            <a:spAutoFit/>
          </a:bodyPr>
          <a:lstStyle/>
          <a:p>
            <a:pPr algn="ctr"/>
            <a:r>
              <a:rPr lang="en-US" sz="2000" dirty="0" smtClean="0">
                <a:latin typeface="Arial" charset="0"/>
              </a:rPr>
              <a:t>IASNFS-LCS  Simulation with E-P/</a:t>
            </a:r>
            <a:r>
              <a:rPr lang="en-US" sz="2000" dirty="0" err="1" smtClean="0">
                <a:latin typeface="Arial" charset="0"/>
              </a:rPr>
              <a:t>Kd</a:t>
            </a:r>
            <a:endParaRPr lang="en-US" sz="2000" dirty="0">
              <a:latin typeface="Arial" charset="0"/>
            </a:endParaRPr>
          </a:p>
          <a:p>
            <a:pPr algn="ctr"/>
            <a:endParaRPr lang="en-US" sz="800" u="sng" dirty="0">
              <a:latin typeface="Arial" charset="0"/>
            </a:endParaRPr>
          </a:p>
        </p:txBody>
      </p:sp>
      <p:grpSp>
        <p:nvGrpSpPr>
          <p:cNvPr id="10" name="Group 33"/>
          <p:cNvGrpSpPr>
            <a:grpSpLocks noChangeAspect="1"/>
          </p:cNvGrpSpPr>
          <p:nvPr/>
        </p:nvGrpSpPr>
        <p:grpSpPr>
          <a:xfrm>
            <a:off x="1066800" y="3810000"/>
            <a:ext cx="6720841" cy="2803641"/>
            <a:chOff x="762000" y="1524002"/>
            <a:chExt cx="7467600" cy="3115157"/>
          </a:xfrm>
        </p:grpSpPr>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t="25000" b="18220"/>
            <a:stretch>
              <a:fillRect/>
            </a:stretch>
          </p:blipFill>
          <p:spPr bwMode="auto">
            <a:xfrm>
              <a:off x="914400" y="1524002"/>
              <a:ext cx="7315200" cy="3115157"/>
            </a:xfrm>
            <a:prstGeom prst="rect">
              <a:avLst/>
            </a:prstGeom>
            <a:noFill/>
            <a:ln w="9525">
              <a:noFill/>
              <a:miter lim="800000"/>
              <a:headEnd/>
              <a:tailEnd/>
            </a:ln>
            <a:effectLst/>
          </p:spPr>
        </p:pic>
        <p:sp>
          <p:nvSpPr>
            <p:cNvPr id="12" name="TextBox 11"/>
            <p:cNvSpPr txBox="1"/>
            <p:nvPr/>
          </p:nvSpPr>
          <p:spPr>
            <a:xfrm>
              <a:off x="1371600" y="1608691"/>
              <a:ext cx="1600200" cy="410369"/>
            </a:xfrm>
            <a:prstGeom prst="rect">
              <a:avLst/>
            </a:prstGeom>
            <a:noFill/>
          </p:spPr>
          <p:txBody>
            <a:bodyPr wrap="square" rtlCol="0">
              <a:spAutoFit/>
            </a:bodyPr>
            <a:lstStyle/>
            <a:p>
              <a:r>
                <a:rPr lang="en-US" dirty="0" smtClean="0">
                  <a:solidFill>
                    <a:srgbClr val="000000"/>
                  </a:solidFill>
                  <a:latin typeface="Calibri" pitchFamily="34" charset="0"/>
                </a:rPr>
                <a:t>RMSE =1.09</a:t>
              </a:r>
              <a:endParaRPr lang="en-US" dirty="0">
                <a:solidFill>
                  <a:srgbClr val="000000"/>
                </a:solidFill>
                <a:latin typeface="Calibri" pitchFamily="34" charset="0"/>
              </a:endParaRPr>
            </a:p>
          </p:txBody>
        </p:sp>
        <p:sp>
          <p:nvSpPr>
            <p:cNvPr id="15" name="TextBox 14"/>
            <p:cNvSpPr txBox="1"/>
            <p:nvPr/>
          </p:nvSpPr>
          <p:spPr>
            <a:xfrm>
              <a:off x="5638800" y="1608691"/>
              <a:ext cx="1600200" cy="410369"/>
            </a:xfrm>
            <a:prstGeom prst="rect">
              <a:avLst/>
            </a:prstGeom>
            <a:noFill/>
          </p:spPr>
          <p:txBody>
            <a:bodyPr wrap="square" rtlCol="0">
              <a:spAutoFit/>
            </a:bodyPr>
            <a:lstStyle/>
            <a:p>
              <a:r>
                <a:rPr lang="en-US" dirty="0" smtClean="0">
                  <a:solidFill>
                    <a:srgbClr val="000000"/>
                  </a:solidFill>
                  <a:latin typeface="+mn-lt"/>
                </a:rPr>
                <a:t>RMSE = 0.55</a:t>
              </a:r>
              <a:endParaRPr lang="en-US" dirty="0">
                <a:solidFill>
                  <a:srgbClr val="000000"/>
                </a:solidFill>
                <a:latin typeface="+mn-lt"/>
              </a:endParaRPr>
            </a:p>
          </p:txBody>
        </p:sp>
        <p:cxnSp>
          <p:nvCxnSpPr>
            <p:cNvPr id="17" name="Straight Connector 16"/>
            <p:cNvCxnSpPr/>
            <p:nvPr/>
          </p:nvCxnSpPr>
          <p:spPr bwMode="auto">
            <a:xfrm flipV="1">
              <a:off x="1295400" y="1673223"/>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cxnSp>
          <p:nvCxnSpPr>
            <p:cNvPr id="19" name="Straight Connector 18"/>
            <p:cNvCxnSpPr/>
            <p:nvPr/>
          </p:nvCxnSpPr>
          <p:spPr bwMode="auto">
            <a:xfrm flipV="1">
              <a:off x="4800600" y="1673223"/>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sp>
          <p:nvSpPr>
            <p:cNvPr id="20" name="TextBox 19"/>
            <p:cNvSpPr txBox="1"/>
            <p:nvPr/>
          </p:nvSpPr>
          <p:spPr>
            <a:xfrm>
              <a:off x="4267200" y="3589891"/>
              <a:ext cx="1447800" cy="369332"/>
            </a:xfrm>
            <a:prstGeom prst="rect">
              <a:avLst/>
            </a:prstGeom>
            <a:noFill/>
          </p:spPr>
          <p:txBody>
            <a:bodyPr wrap="square" rtlCol="0">
              <a:spAutoFit/>
            </a:bodyPr>
            <a:lstStyle/>
            <a:p>
              <a:pPr algn="ctr"/>
              <a:r>
                <a:rPr lang="en-US" dirty="0" smtClean="0">
                  <a:solidFill>
                    <a:srgbClr val="000000"/>
                  </a:solidFill>
                </a:rPr>
                <a:t>1:1</a:t>
              </a:r>
              <a:endParaRPr lang="en-US" dirty="0">
                <a:solidFill>
                  <a:srgbClr val="000000"/>
                </a:solidFill>
              </a:endParaRPr>
            </a:p>
          </p:txBody>
        </p:sp>
        <p:sp>
          <p:nvSpPr>
            <p:cNvPr id="21" name="TextBox 20"/>
            <p:cNvSpPr txBox="1"/>
            <p:nvPr/>
          </p:nvSpPr>
          <p:spPr>
            <a:xfrm>
              <a:off x="762000" y="3578223"/>
              <a:ext cx="1447800" cy="369332"/>
            </a:xfrm>
            <a:prstGeom prst="rect">
              <a:avLst/>
            </a:prstGeom>
            <a:noFill/>
          </p:spPr>
          <p:txBody>
            <a:bodyPr wrap="square" rtlCol="0">
              <a:spAutoFit/>
            </a:bodyPr>
            <a:lstStyle/>
            <a:p>
              <a:pPr algn="ctr"/>
              <a:r>
                <a:rPr lang="en-US" dirty="0" smtClean="0">
                  <a:solidFill>
                    <a:srgbClr val="000000"/>
                  </a:solidFill>
                </a:rPr>
                <a:t>1:1</a:t>
              </a:r>
              <a:endParaRPr lang="en-US" dirty="0">
                <a:solidFill>
                  <a:srgbClr val="000000"/>
                </a:solidFill>
              </a:endParaRPr>
            </a:p>
          </p:txBody>
        </p:sp>
      </p:grpSp>
      <p:grpSp>
        <p:nvGrpSpPr>
          <p:cNvPr id="22" name="Group 21"/>
          <p:cNvGrpSpPr>
            <a:grpSpLocks noChangeAspect="1"/>
          </p:cNvGrpSpPr>
          <p:nvPr/>
        </p:nvGrpSpPr>
        <p:grpSpPr>
          <a:xfrm>
            <a:off x="1066800" y="838200"/>
            <a:ext cx="6720841" cy="2811780"/>
            <a:chOff x="762000" y="1600200"/>
            <a:chExt cx="7467600" cy="3124200"/>
          </a:xfrm>
        </p:grpSpPr>
        <p:pic>
          <p:nvPicPr>
            <p:cNvPr id="23"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t="24942" b="18113"/>
            <a:stretch>
              <a:fillRect/>
            </a:stretch>
          </p:blipFill>
          <p:spPr bwMode="auto">
            <a:xfrm>
              <a:off x="914400" y="1600200"/>
              <a:ext cx="7315200" cy="3124200"/>
            </a:xfrm>
            <a:prstGeom prst="rect">
              <a:avLst/>
            </a:prstGeom>
            <a:noFill/>
            <a:ln w="9525">
              <a:noFill/>
              <a:miter lim="800000"/>
              <a:headEnd/>
              <a:tailEnd/>
            </a:ln>
            <a:effectLst/>
          </p:spPr>
        </p:pic>
        <p:sp>
          <p:nvSpPr>
            <p:cNvPr id="24" name="TextBox 23"/>
            <p:cNvSpPr txBox="1"/>
            <p:nvPr/>
          </p:nvSpPr>
          <p:spPr>
            <a:xfrm>
              <a:off x="1371600" y="1688068"/>
              <a:ext cx="14478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a:cs typeface="+mn-cs"/>
                </a:rPr>
                <a:t>RMSE = 1.4</a:t>
              </a:r>
              <a:endParaRPr lang="en-US" dirty="0">
                <a:solidFill>
                  <a:srgbClr val="000000"/>
                </a:solidFill>
                <a:latin typeface="Calibri"/>
                <a:cs typeface="+mn-cs"/>
              </a:endParaRPr>
            </a:p>
          </p:txBody>
        </p:sp>
        <p:sp>
          <p:nvSpPr>
            <p:cNvPr id="25" name="TextBox 24"/>
            <p:cNvSpPr txBox="1"/>
            <p:nvPr/>
          </p:nvSpPr>
          <p:spPr>
            <a:xfrm>
              <a:off x="5638800" y="1688068"/>
              <a:ext cx="1447800" cy="369332"/>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Calibri"/>
                  <a:cs typeface="+mn-cs"/>
                </a:rPr>
                <a:t>RMSE = 0.7</a:t>
              </a:r>
              <a:endParaRPr lang="en-US" dirty="0">
                <a:solidFill>
                  <a:srgbClr val="000000"/>
                </a:solidFill>
                <a:latin typeface="Calibri"/>
                <a:cs typeface="+mn-cs"/>
              </a:endParaRPr>
            </a:p>
          </p:txBody>
        </p:sp>
        <p:cxnSp>
          <p:nvCxnSpPr>
            <p:cNvPr id="26" name="Straight Connector 25"/>
            <p:cNvCxnSpPr/>
            <p:nvPr/>
          </p:nvCxnSpPr>
          <p:spPr bwMode="auto">
            <a:xfrm flipV="1">
              <a:off x="1295400" y="1752600"/>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flipV="1">
              <a:off x="4800600" y="1752600"/>
              <a:ext cx="3276600" cy="2438400"/>
            </a:xfrm>
            <a:prstGeom prst="line">
              <a:avLst/>
            </a:prstGeom>
            <a:solidFill>
              <a:schemeClr val="accent1"/>
            </a:solidFill>
            <a:ln w="19050" cap="flat" cmpd="sng" algn="ctr">
              <a:solidFill>
                <a:srgbClr val="000000"/>
              </a:solidFill>
              <a:prstDash val="solid"/>
              <a:round/>
              <a:headEnd type="none" w="med" len="med"/>
              <a:tailEnd type="none" w="med" len="med"/>
            </a:ln>
            <a:effectLst/>
          </p:spPr>
        </p:cxnSp>
        <p:sp>
          <p:nvSpPr>
            <p:cNvPr id="28" name="TextBox 27"/>
            <p:cNvSpPr txBox="1"/>
            <p:nvPr/>
          </p:nvSpPr>
          <p:spPr>
            <a:xfrm>
              <a:off x="4267200" y="3669268"/>
              <a:ext cx="14478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cs typeface="+mn-cs"/>
                </a:rPr>
                <a:t>1:1</a:t>
              </a:r>
              <a:endParaRPr lang="en-US" dirty="0">
                <a:solidFill>
                  <a:srgbClr val="000000"/>
                </a:solidFill>
                <a:latin typeface="Calibri"/>
                <a:cs typeface="+mn-cs"/>
              </a:endParaRPr>
            </a:p>
          </p:txBody>
        </p:sp>
        <p:sp>
          <p:nvSpPr>
            <p:cNvPr id="29" name="TextBox 28"/>
            <p:cNvSpPr txBox="1"/>
            <p:nvPr/>
          </p:nvSpPr>
          <p:spPr>
            <a:xfrm>
              <a:off x="762000" y="3657600"/>
              <a:ext cx="14478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cs typeface="+mn-cs"/>
                </a:rPr>
                <a:t>1:1</a:t>
              </a:r>
              <a:endParaRPr lang="en-US" dirty="0">
                <a:solidFill>
                  <a:srgbClr val="000000"/>
                </a:solidFill>
                <a:latin typeface="Calibri"/>
                <a:cs typeface="+mn-cs"/>
              </a:endParaRPr>
            </a:p>
          </p:txBody>
        </p:sp>
      </p:grpSp>
      <p:sp>
        <p:nvSpPr>
          <p:cNvPr id="31" name="TextBox 30"/>
          <p:cNvSpPr txBox="1"/>
          <p:nvPr/>
        </p:nvSpPr>
        <p:spPr>
          <a:xfrm>
            <a:off x="5791200" y="2667000"/>
            <a:ext cx="1819730" cy="338554"/>
          </a:xfrm>
          <a:prstGeom prst="rect">
            <a:avLst/>
          </a:prstGeom>
          <a:noFill/>
        </p:spPr>
        <p:txBody>
          <a:bodyPr wrap="none" rtlCol="0">
            <a:spAutoFit/>
          </a:bodyPr>
          <a:lstStyle/>
          <a:p>
            <a:pPr algn="ctr"/>
            <a:r>
              <a:rPr lang="en-US" sz="1600" b="1" dirty="0" smtClean="0">
                <a:solidFill>
                  <a:schemeClr val="accent4">
                    <a:lumMod val="10000"/>
                  </a:schemeClr>
                </a:solidFill>
              </a:rPr>
              <a:t>Without E-P/</a:t>
            </a:r>
            <a:r>
              <a:rPr lang="en-US" sz="1600" b="1" dirty="0" err="1" smtClean="0">
                <a:solidFill>
                  <a:schemeClr val="accent4">
                    <a:lumMod val="10000"/>
                  </a:schemeClr>
                </a:solidFill>
              </a:rPr>
              <a:t>Kd</a:t>
            </a:r>
            <a:endParaRPr lang="en-US" sz="1600" b="1" dirty="0" smtClean="0">
              <a:solidFill>
                <a:schemeClr val="accent4">
                  <a:lumMod val="10000"/>
                </a:schemeClr>
              </a:solidFill>
            </a:endParaRPr>
          </a:p>
        </p:txBody>
      </p:sp>
      <p:sp>
        <p:nvSpPr>
          <p:cNvPr id="32" name="TextBox 31"/>
          <p:cNvSpPr txBox="1"/>
          <p:nvPr/>
        </p:nvSpPr>
        <p:spPr>
          <a:xfrm>
            <a:off x="6096000" y="5638800"/>
            <a:ext cx="1476686" cy="338554"/>
          </a:xfrm>
          <a:prstGeom prst="rect">
            <a:avLst/>
          </a:prstGeom>
          <a:noFill/>
        </p:spPr>
        <p:txBody>
          <a:bodyPr wrap="none" rtlCol="0">
            <a:spAutoFit/>
          </a:bodyPr>
          <a:lstStyle/>
          <a:p>
            <a:pPr algn="ctr"/>
            <a:r>
              <a:rPr lang="en-US" sz="1600" b="1" dirty="0" smtClean="0">
                <a:solidFill>
                  <a:schemeClr val="accent4">
                    <a:lumMod val="10000"/>
                  </a:schemeClr>
                </a:solidFill>
              </a:rPr>
              <a:t>With E-P/</a:t>
            </a:r>
            <a:r>
              <a:rPr lang="en-US" sz="1600" b="1" dirty="0" err="1" smtClean="0">
                <a:solidFill>
                  <a:schemeClr val="accent4">
                    <a:lumMod val="10000"/>
                  </a:schemeClr>
                </a:solidFill>
              </a:rPr>
              <a:t>Kd</a:t>
            </a:r>
            <a:endParaRPr lang="en-US" sz="1600" b="1" dirty="0" smtClean="0">
              <a:solidFill>
                <a:schemeClr val="accent4">
                  <a:lumMod val="1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5123"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281605" name="Text Box 5"/>
          <p:cNvSpPr txBox="1">
            <a:spLocks noChangeArrowheads="1"/>
          </p:cNvSpPr>
          <p:nvPr/>
        </p:nvSpPr>
        <p:spPr bwMode="auto">
          <a:xfrm>
            <a:off x="1066800" y="320675"/>
            <a:ext cx="7010400" cy="846386"/>
          </a:xfrm>
          <a:prstGeom prst="rect">
            <a:avLst/>
          </a:prstGeom>
          <a:noFill/>
          <a:ln w="9525">
            <a:noFill/>
            <a:miter lim="800000"/>
            <a:headEnd/>
            <a:tailEnd/>
          </a:ln>
          <a:effectLst/>
        </p:spPr>
        <p:txBody>
          <a:bodyPr>
            <a:spAutoFit/>
          </a:bodyPr>
          <a:lstStyle/>
          <a:p>
            <a:pPr algn="ctr" eaLnBrk="0" hangingPunct="0">
              <a:defRPr/>
            </a:pPr>
            <a:r>
              <a:rPr lang="en-US" sz="2000" dirty="0" smtClean="0">
                <a:effectLst>
                  <a:outerShdw blurRad="38100" dist="38100" dir="2700000" algn="tl">
                    <a:srgbClr val="000000"/>
                  </a:outerShdw>
                </a:effectLst>
                <a:latin typeface="Arial" pitchFamily="34" charset="0"/>
                <a:cs typeface="Arial" pitchFamily="34" charset="0"/>
              </a:rPr>
              <a:t>IANFS-LCS </a:t>
            </a:r>
            <a:r>
              <a:rPr lang="en-US" sz="2000" dirty="0">
                <a:effectLst>
                  <a:outerShdw blurRad="38100" dist="38100" dir="2700000" algn="tl">
                    <a:srgbClr val="000000"/>
                  </a:outerShdw>
                </a:effectLst>
                <a:latin typeface="Arial" pitchFamily="34" charset="0"/>
                <a:cs typeface="Arial" pitchFamily="34" charset="0"/>
              </a:rPr>
              <a:t>Simulation - Flow Pattern</a:t>
            </a:r>
          </a:p>
          <a:p>
            <a:pPr algn="ctr" eaLnBrk="0" hangingPunct="0">
              <a:defRPr/>
            </a:pPr>
            <a:r>
              <a:rPr lang="en-US" sz="11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600" dirty="0">
                <a:latin typeface="Arial" pitchFamily="34" charset="0"/>
                <a:cs typeface="Arial" pitchFamily="34" charset="0"/>
              </a:rPr>
              <a:t>Monthly Mean Current (vectors) &amp; EKE (colors) </a:t>
            </a:r>
          </a:p>
        </p:txBody>
      </p:sp>
      <p:pic>
        <p:nvPicPr>
          <p:cNvPr id="5125" name="Picture 2" descr="\\yamm\public\ko\GOM\eke.20090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646238"/>
            <a:ext cx="3429000" cy="2400300"/>
          </a:xfrm>
          <a:prstGeom prst="rect">
            <a:avLst/>
          </a:prstGeom>
          <a:noFill/>
          <a:ln w="9525">
            <a:noFill/>
            <a:miter lim="800000"/>
            <a:headEnd/>
            <a:tailEnd/>
          </a:ln>
        </p:spPr>
      </p:pic>
      <p:pic>
        <p:nvPicPr>
          <p:cNvPr id="5126" name="Picture 4" descr="\\yamm\public\ko\GOM\eke.200904.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1646238"/>
            <a:ext cx="3429000" cy="2400300"/>
          </a:xfrm>
          <a:prstGeom prst="rect">
            <a:avLst/>
          </a:prstGeom>
          <a:noFill/>
          <a:ln w="9525">
            <a:noFill/>
            <a:miter lim="800000"/>
            <a:headEnd/>
            <a:tailEnd/>
          </a:ln>
        </p:spPr>
      </p:pic>
      <p:pic>
        <p:nvPicPr>
          <p:cNvPr id="5127" name="Picture 6" descr="\\yamm\public\ko\GOM\eke.200907.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4206875"/>
            <a:ext cx="3429000" cy="2400300"/>
          </a:xfrm>
          <a:prstGeom prst="rect">
            <a:avLst/>
          </a:prstGeom>
          <a:noFill/>
          <a:ln w="9525">
            <a:noFill/>
            <a:miter lim="800000"/>
            <a:headEnd/>
            <a:tailEnd/>
          </a:ln>
        </p:spPr>
      </p:pic>
      <p:pic>
        <p:nvPicPr>
          <p:cNvPr id="5128" name="Picture 8" descr="\\yamm\public\ko\GOM\eke.200910.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4206875"/>
            <a:ext cx="3429000" cy="2400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pic>
        <p:nvPicPr>
          <p:cNvPr id="6147" name="Picture 2" descr="\\yamm\public\ko\GOM\zn2.2009070000.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4206875"/>
            <a:ext cx="3429000" cy="2400300"/>
          </a:xfrm>
          <a:prstGeom prst="rect">
            <a:avLst/>
          </a:prstGeom>
          <a:noFill/>
          <a:ln w="9525">
            <a:noFill/>
            <a:miter lim="800000"/>
            <a:headEnd/>
            <a:tailEnd/>
          </a:ln>
        </p:spPr>
      </p:pic>
      <p:pic>
        <p:nvPicPr>
          <p:cNvPr id="6148" name="Picture 4" descr="\\yamm\public\ko\GOM\zn2.2009010000.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1646238"/>
            <a:ext cx="3429000" cy="2400300"/>
          </a:xfrm>
          <a:prstGeom prst="rect">
            <a:avLst/>
          </a:prstGeom>
          <a:noFill/>
          <a:ln w="9525">
            <a:noFill/>
            <a:miter lim="800000"/>
            <a:headEnd/>
            <a:tailEnd/>
          </a:ln>
        </p:spPr>
      </p:pic>
      <p:pic>
        <p:nvPicPr>
          <p:cNvPr id="6149" name="Picture 10" descr="\\yamm\public\ko\GOM\zn2.2009040000.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1646238"/>
            <a:ext cx="3429000" cy="2400300"/>
          </a:xfrm>
          <a:prstGeom prst="rect">
            <a:avLst/>
          </a:prstGeom>
          <a:noFill/>
          <a:ln w="9525">
            <a:noFill/>
            <a:miter lim="800000"/>
            <a:headEnd/>
            <a:tailEnd/>
          </a:ln>
        </p:spPr>
      </p:pic>
      <p:pic>
        <p:nvPicPr>
          <p:cNvPr id="6150" name="Picture 12" descr="\\yamm\public\ko\GOM\zn2.2009100000.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4206875"/>
            <a:ext cx="3429000" cy="2400300"/>
          </a:xfrm>
          <a:prstGeom prst="rect">
            <a:avLst/>
          </a:prstGeom>
          <a:noFill/>
          <a:ln w="9525">
            <a:noFill/>
            <a:miter lim="800000"/>
            <a:headEnd/>
            <a:tailEnd/>
          </a:ln>
        </p:spPr>
      </p:pic>
      <p:sp>
        <p:nvSpPr>
          <p:cNvPr id="281605" name="Text Box 5"/>
          <p:cNvSpPr txBox="1">
            <a:spLocks noChangeArrowheads="1"/>
          </p:cNvSpPr>
          <p:nvPr/>
        </p:nvSpPr>
        <p:spPr bwMode="auto">
          <a:xfrm>
            <a:off x="1066800" y="320675"/>
            <a:ext cx="7010400" cy="1015663"/>
          </a:xfrm>
          <a:prstGeom prst="rect">
            <a:avLst/>
          </a:prstGeom>
          <a:noFill/>
          <a:ln w="9525">
            <a:noFill/>
            <a:miter lim="800000"/>
            <a:headEnd/>
            <a:tailEnd/>
          </a:ln>
          <a:effectLst/>
        </p:spPr>
        <p:txBody>
          <a:bodyPr>
            <a:spAutoFit/>
          </a:bodyPr>
          <a:lstStyle/>
          <a:p>
            <a:pPr algn="ctr" eaLnBrk="0" hangingPunct="0">
              <a:defRPr/>
            </a:pPr>
            <a:r>
              <a:rPr lang="en-US" sz="2000" dirty="0" smtClean="0">
                <a:effectLst>
                  <a:outerShdw blurRad="38100" dist="38100" dir="2700000" algn="tl">
                    <a:srgbClr val="000000"/>
                  </a:outerShdw>
                </a:effectLst>
                <a:latin typeface="Arial" pitchFamily="34" charset="0"/>
                <a:cs typeface="Arial" pitchFamily="34" charset="0"/>
              </a:rPr>
              <a:t>IASNFS-LCS </a:t>
            </a:r>
            <a:r>
              <a:rPr lang="en-US" sz="2000" dirty="0">
                <a:effectLst>
                  <a:outerShdw blurRad="38100" dist="38100" dir="2700000" algn="tl">
                    <a:srgbClr val="000000"/>
                  </a:outerShdw>
                </a:effectLst>
                <a:latin typeface="Arial" pitchFamily="34" charset="0"/>
                <a:cs typeface="Arial" pitchFamily="34" charset="0"/>
              </a:rPr>
              <a:t>Simulation - Stratification</a:t>
            </a: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400" dirty="0">
                <a:latin typeface="Arial" pitchFamily="34" charset="0"/>
                <a:cs typeface="Arial" pitchFamily="34" charset="0"/>
              </a:rPr>
              <a:t>Seasonal Stratification On the Louisiana Shelf</a:t>
            </a:r>
          </a:p>
          <a:p>
            <a:pPr algn="ctr" eaLnBrk="0" hangingPunct="0">
              <a:defRPr/>
            </a:pPr>
            <a:r>
              <a:rPr lang="en-US" sz="1400" dirty="0">
                <a:latin typeface="Arial" pitchFamily="34" charset="0"/>
                <a:cs typeface="Arial" pitchFamily="34" charset="0"/>
              </a:rPr>
              <a:t>(Brunt-</a:t>
            </a:r>
            <a:r>
              <a:rPr lang="en-US" sz="1400" dirty="0" err="1">
                <a:latin typeface="Arial" pitchFamily="34" charset="0"/>
                <a:cs typeface="Arial" pitchFamily="34" charset="0"/>
              </a:rPr>
              <a:t>Vaisala</a:t>
            </a:r>
            <a:r>
              <a:rPr lang="en-US" sz="1400" dirty="0">
                <a:latin typeface="Arial" pitchFamily="34" charset="0"/>
                <a:cs typeface="Arial" pitchFamily="34" charset="0"/>
              </a:rPr>
              <a:t> / Buoyancy Frequency)</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2291" name="Picture 5" descr="OMs.gif"/>
          <p:cNvPicPr>
            <a:picLocks noChangeAspect="1"/>
          </p:cNvPicPr>
          <p:nvPr/>
        </p:nvPicPr>
        <p:blipFill>
          <a:blip r:embed="rId3" cstate="print"/>
          <a:srcRect/>
          <a:stretch>
            <a:fillRect/>
          </a:stretch>
        </p:blipFill>
        <p:spPr bwMode="auto">
          <a:xfrm>
            <a:off x="1752600" y="1371600"/>
            <a:ext cx="5715000" cy="4000500"/>
          </a:xfrm>
          <a:prstGeom prst="rect">
            <a:avLst/>
          </a:prstGeom>
          <a:noFill/>
          <a:ln w="9525">
            <a:noFill/>
            <a:miter lim="800000"/>
            <a:headEnd/>
            <a:tailEnd/>
          </a:ln>
        </p:spPr>
      </p:pic>
      <p:sp>
        <p:nvSpPr>
          <p:cNvPr id="6" name="Text Box 5"/>
          <p:cNvSpPr txBox="1">
            <a:spLocks noChangeArrowheads="1"/>
          </p:cNvSpPr>
          <p:nvPr/>
        </p:nvSpPr>
        <p:spPr bwMode="auto">
          <a:xfrm>
            <a:off x="1079500" y="320675"/>
            <a:ext cx="7010400" cy="1138773"/>
          </a:xfrm>
          <a:prstGeom prst="rect">
            <a:avLst/>
          </a:prstGeom>
          <a:noFill/>
          <a:ln w="9525">
            <a:noFill/>
            <a:miter lim="800000"/>
            <a:headEnd/>
            <a:tailEnd/>
          </a:ln>
          <a:effectLst/>
        </p:spPr>
        <p:txBody>
          <a:bodyPr>
            <a:spAutoFit/>
          </a:bodyPr>
          <a:lstStyle/>
          <a:p>
            <a:pPr algn="ctr" eaLnBrk="0" hangingPunct="0">
              <a:defRPr/>
            </a:pPr>
            <a:r>
              <a:rPr lang="en-US" sz="2000" dirty="0" smtClean="0">
                <a:effectLst>
                  <a:outerShdw blurRad="38100" dist="38100" dir="2700000" algn="tl">
                    <a:srgbClr val="000000"/>
                  </a:outerShdw>
                </a:effectLst>
                <a:latin typeface="Arial" pitchFamily="34" charset="0"/>
                <a:cs typeface="Arial" pitchFamily="34" charset="0"/>
              </a:rPr>
              <a:t>GEM3D </a:t>
            </a:r>
            <a:r>
              <a:rPr lang="en-US" sz="2000" dirty="0">
                <a:effectLst>
                  <a:outerShdw blurRad="38100" dist="38100" dir="2700000" algn="tl">
                    <a:srgbClr val="000000"/>
                  </a:outerShdw>
                </a:effectLst>
                <a:latin typeface="Arial" pitchFamily="34" charset="0"/>
                <a:cs typeface="Arial" pitchFamily="34" charset="0"/>
              </a:rPr>
              <a:t>Simulation – </a:t>
            </a:r>
            <a:r>
              <a:rPr lang="en-US" sz="2000" dirty="0" err="1">
                <a:effectLst>
                  <a:outerShdw blurRad="38100" dist="38100" dir="2700000" algn="tl">
                    <a:srgbClr val="000000"/>
                  </a:outerShdw>
                </a:effectLst>
                <a:latin typeface="Arial" pitchFamily="34" charset="0"/>
                <a:cs typeface="Arial" pitchFamily="34" charset="0"/>
              </a:rPr>
              <a:t>Riverine</a:t>
            </a:r>
            <a:r>
              <a:rPr lang="en-US" sz="2000" dirty="0">
                <a:effectLst>
                  <a:outerShdw blurRad="38100" dist="38100" dir="2700000" algn="tl">
                    <a:srgbClr val="000000"/>
                  </a:outerShdw>
                </a:effectLst>
                <a:latin typeface="Arial" pitchFamily="34" charset="0"/>
                <a:cs typeface="Arial" pitchFamily="34" charset="0"/>
              </a:rPr>
              <a:t> OM</a:t>
            </a: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400" dirty="0">
                <a:latin typeface="Arial" pitchFamily="34" charset="0"/>
                <a:cs typeface="Arial" pitchFamily="34" charset="0"/>
              </a:rPr>
              <a:t>Horizontal Variation due to River Runoff, Settling,</a:t>
            </a:r>
          </a:p>
          <a:p>
            <a:pPr algn="ctr" eaLnBrk="0" hangingPunct="0">
              <a:defRPr/>
            </a:pPr>
            <a:r>
              <a:rPr lang="en-US" sz="1400" dirty="0">
                <a:latin typeface="Arial" pitchFamily="34" charset="0"/>
                <a:cs typeface="Arial" pitchFamily="34" charset="0"/>
              </a:rPr>
              <a:t>3D Current Advection and </a:t>
            </a:r>
            <a:r>
              <a:rPr lang="en-US" sz="1400" dirty="0" smtClean="0">
                <a:latin typeface="Arial" pitchFamily="34" charset="0"/>
                <a:cs typeface="Arial" pitchFamily="34" charset="0"/>
              </a:rPr>
              <a:t>Vertical Mixing</a:t>
            </a:r>
            <a:endParaRPr lang="en-US" sz="14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4339"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7" name="Text Box 5"/>
          <p:cNvSpPr txBox="1">
            <a:spLocks noChangeArrowheads="1"/>
          </p:cNvSpPr>
          <p:nvPr/>
        </p:nvSpPr>
        <p:spPr bwMode="auto">
          <a:xfrm>
            <a:off x="1295400" y="5965825"/>
            <a:ext cx="7010400" cy="338138"/>
          </a:xfrm>
          <a:prstGeom prst="rect">
            <a:avLst/>
          </a:prstGeom>
          <a:noFill/>
          <a:ln w="9525">
            <a:noFill/>
            <a:miter lim="800000"/>
            <a:headEnd/>
            <a:tailEnd/>
          </a:ln>
          <a:effectLst/>
        </p:spPr>
        <p:txBody>
          <a:bodyPr>
            <a:spAutoFit/>
          </a:bodyPr>
          <a:lstStyle/>
          <a:p>
            <a:pPr algn="ctr" eaLnBrk="0" hangingPunct="0">
              <a:defRPr/>
            </a:pPr>
            <a:r>
              <a:rPr lang="en-US" sz="1600" dirty="0" smtClean="0">
                <a:latin typeface="Arial" pitchFamily="34" charset="0"/>
                <a:cs typeface="Arial" pitchFamily="34" charset="0"/>
              </a:rPr>
              <a:t>Day-Night </a:t>
            </a:r>
            <a:r>
              <a:rPr lang="en-US" sz="1600" dirty="0">
                <a:latin typeface="Arial" pitchFamily="34" charset="0"/>
                <a:cs typeface="Arial" pitchFamily="34" charset="0"/>
              </a:rPr>
              <a:t>V</a:t>
            </a:r>
            <a:r>
              <a:rPr lang="en-US" sz="1600" dirty="0" smtClean="0">
                <a:latin typeface="Arial" pitchFamily="34" charset="0"/>
                <a:cs typeface="Arial" pitchFamily="34" charset="0"/>
              </a:rPr>
              <a:t>ariation</a:t>
            </a:r>
            <a:endParaRPr lang="en-US" sz="1600" dirty="0">
              <a:cs typeface="+mn-cs"/>
            </a:endParaRPr>
          </a:p>
        </p:txBody>
      </p:sp>
      <p:sp>
        <p:nvSpPr>
          <p:cNvPr id="14345" name="TextBox 10"/>
          <p:cNvSpPr txBox="1">
            <a:spLocks noChangeArrowheads="1"/>
          </p:cNvSpPr>
          <p:nvPr/>
        </p:nvSpPr>
        <p:spPr bwMode="auto">
          <a:xfrm>
            <a:off x="5638800" y="47475775"/>
            <a:ext cx="1168400" cy="307975"/>
          </a:xfrm>
          <a:prstGeom prst="rect">
            <a:avLst/>
          </a:prstGeom>
          <a:noFill/>
          <a:ln w="9525">
            <a:noFill/>
            <a:miter lim="800000"/>
            <a:headEnd/>
            <a:tailEnd/>
          </a:ln>
        </p:spPr>
        <p:txBody>
          <a:bodyPr wrap="none">
            <a:spAutoFit/>
          </a:bodyPr>
          <a:lstStyle/>
          <a:p>
            <a:pPr algn="ctr"/>
            <a:r>
              <a:rPr lang="en-US" sz="1400">
                <a:latin typeface="Arial" charset="0"/>
              </a:rPr>
              <a:t>Zooplankton</a:t>
            </a:r>
          </a:p>
        </p:txBody>
      </p:sp>
      <p:sp>
        <p:nvSpPr>
          <p:cNvPr id="11" name="Text Box 5"/>
          <p:cNvSpPr txBox="1">
            <a:spLocks noChangeArrowheads="1"/>
          </p:cNvSpPr>
          <p:nvPr/>
        </p:nvSpPr>
        <p:spPr bwMode="auto">
          <a:xfrm>
            <a:off x="1066800" y="304800"/>
            <a:ext cx="7010400" cy="1138773"/>
          </a:xfrm>
          <a:prstGeom prst="rect">
            <a:avLst/>
          </a:prstGeom>
          <a:noFill/>
          <a:ln w="9525">
            <a:noFill/>
            <a:miter lim="800000"/>
            <a:headEnd/>
            <a:tailEnd/>
          </a:ln>
          <a:effectLst/>
        </p:spPr>
        <p:txBody>
          <a:bodyPr>
            <a:spAutoFit/>
          </a:bodyPr>
          <a:lstStyle/>
          <a:p>
            <a:pPr algn="ctr" eaLnBrk="0" hangingPunct="0">
              <a:defRPr/>
            </a:pPr>
            <a:r>
              <a:rPr lang="en-US" sz="2000" dirty="0" smtClean="0">
                <a:effectLst>
                  <a:outerShdw blurRad="38100" dist="38100" dir="2700000" algn="tl">
                    <a:srgbClr val="000000"/>
                  </a:outerShdw>
                </a:effectLst>
                <a:latin typeface="Arial" pitchFamily="34" charset="0"/>
                <a:cs typeface="Arial" pitchFamily="34" charset="0"/>
              </a:rPr>
              <a:t>GEM3D </a:t>
            </a:r>
            <a:r>
              <a:rPr lang="en-US" sz="2000" dirty="0">
                <a:effectLst>
                  <a:outerShdw blurRad="38100" dist="38100" dir="2700000" algn="tl">
                    <a:srgbClr val="000000"/>
                  </a:outerShdw>
                </a:effectLst>
                <a:latin typeface="Arial" pitchFamily="34" charset="0"/>
                <a:cs typeface="Arial" pitchFamily="34" charset="0"/>
              </a:rPr>
              <a:t>Simulation of Plankton Dynamics</a:t>
            </a: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400" dirty="0">
                <a:effectLst>
                  <a:outerShdw blurRad="38100" dist="38100" dir="2700000" algn="tl">
                    <a:srgbClr val="000000"/>
                  </a:outerShdw>
                </a:effectLst>
                <a:latin typeface="Arial" pitchFamily="34" charset="0"/>
                <a:cs typeface="Arial" pitchFamily="34" charset="0"/>
              </a:rPr>
              <a:t>Vertical Variation </a:t>
            </a:r>
            <a:r>
              <a:rPr lang="en-US" sz="1400" dirty="0" smtClean="0">
                <a:effectLst>
                  <a:outerShdw blurRad="38100" dist="38100" dir="2700000" algn="tl">
                    <a:srgbClr val="000000"/>
                  </a:outerShdw>
                </a:effectLst>
                <a:latin typeface="Arial" pitchFamily="34" charset="0"/>
                <a:cs typeface="Arial" pitchFamily="34" charset="0"/>
              </a:rPr>
              <a:t>is also due </a:t>
            </a:r>
            <a:r>
              <a:rPr lang="en-US" sz="1400" dirty="0">
                <a:effectLst>
                  <a:outerShdw blurRad="38100" dist="38100" dir="2700000" algn="tl">
                    <a:srgbClr val="000000"/>
                  </a:outerShdw>
                </a:effectLst>
                <a:latin typeface="Arial" pitchFamily="34" charset="0"/>
                <a:cs typeface="Arial" pitchFamily="34" charset="0"/>
              </a:rPr>
              <a:t>to Migration, </a:t>
            </a:r>
            <a:r>
              <a:rPr lang="en-US" sz="1400" dirty="0" smtClean="0">
                <a:effectLst>
                  <a:outerShdw blurRad="38100" dist="38100" dir="2700000" algn="tl">
                    <a:srgbClr val="000000"/>
                  </a:outerShdw>
                </a:effectLst>
                <a:latin typeface="Arial" pitchFamily="34" charset="0"/>
                <a:cs typeface="Arial" pitchFamily="34" charset="0"/>
              </a:rPr>
              <a:t>Growth, </a:t>
            </a:r>
            <a:r>
              <a:rPr lang="en-US" sz="1400" dirty="0">
                <a:effectLst>
                  <a:outerShdw blurRad="38100" dist="38100" dir="2700000" algn="tl">
                    <a:srgbClr val="000000"/>
                  </a:outerShdw>
                </a:effectLst>
                <a:latin typeface="Arial" pitchFamily="34" charset="0"/>
                <a:cs typeface="Arial" pitchFamily="34" charset="0"/>
              </a:rPr>
              <a:t>Death and</a:t>
            </a:r>
          </a:p>
          <a:p>
            <a:pPr algn="ctr" eaLnBrk="0" hangingPunct="0">
              <a:defRPr/>
            </a:pPr>
            <a:r>
              <a:rPr lang="en-US" sz="1400" dirty="0">
                <a:effectLst>
                  <a:outerShdw blurRad="38100" dist="38100" dir="2700000" algn="tl">
                    <a:srgbClr val="000000"/>
                  </a:outerShdw>
                </a:effectLst>
                <a:latin typeface="Arial" pitchFamily="34" charset="0"/>
                <a:cs typeface="Arial" pitchFamily="34" charset="0"/>
              </a:rPr>
              <a:t>3D Advection by the Current</a:t>
            </a:r>
          </a:p>
          <a:p>
            <a:pPr algn="ctr" eaLnBrk="0" hangingPunct="0">
              <a:defRPr/>
            </a:pPr>
            <a:endParaRPr lang="en-US" sz="800" dirty="0">
              <a:effectLst>
                <a:outerShdw blurRad="38100" dist="38100" dir="2700000" algn="tl">
                  <a:srgbClr val="000000"/>
                </a:outerShdw>
              </a:effectLst>
              <a:cs typeface="+mn-cs"/>
            </a:endParaRPr>
          </a:p>
        </p:txBody>
      </p:sp>
      <p:grpSp>
        <p:nvGrpSpPr>
          <p:cNvPr id="12" name="Group 11"/>
          <p:cNvGrpSpPr/>
          <p:nvPr/>
        </p:nvGrpSpPr>
        <p:grpSpPr>
          <a:xfrm>
            <a:off x="1676400" y="1676400"/>
            <a:ext cx="5791200" cy="4198937"/>
            <a:chOff x="1676400" y="1782763"/>
            <a:chExt cx="5791200" cy="4198937"/>
          </a:xfrm>
        </p:grpSpPr>
        <p:pic>
          <p:nvPicPr>
            <p:cNvPr id="14341" name="Picture 8" descr="RAG.gif"/>
            <p:cNvPicPr>
              <a:picLocks noChangeAspect="1"/>
            </p:cNvPicPr>
            <p:nvPr/>
          </p:nvPicPr>
          <p:blipFill>
            <a:blip r:embed="rId3" cstate="print"/>
            <a:srcRect/>
            <a:stretch>
              <a:fillRect/>
            </a:stretch>
          </p:blipFill>
          <p:spPr bwMode="auto">
            <a:xfrm>
              <a:off x="1752600" y="1981200"/>
              <a:ext cx="5715000" cy="4000500"/>
            </a:xfrm>
            <a:prstGeom prst="rect">
              <a:avLst/>
            </a:prstGeom>
            <a:noFill/>
            <a:ln w="9525">
              <a:noFill/>
              <a:miter lim="800000"/>
              <a:headEnd/>
              <a:tailEnd/>
            </a:ln>
          </p:spPr>
        </p:pic>
        <p:sp>
          <p:nvSpPr>
            <p:cNvPr id="14342" name="TextBox 5"/>
            <p:cNvSpPr txBox="1">
              <a:spLocks noChangeArrowheads="1"/>
            </p:cNvSpPr>
            <p:nvPr/>
          </p:nvSpPr>
          <p:spPr bwMode="auto">
            <a:xfrm>
              <a:off x="2514600" y="1782763"/>
              <a:ext cx="573088" cy="307975"/>
            </a:xfrm>
            <a:prstGeom prst="rect">
              <a:avLst/>
            </a:prstGeom>
            <a:noFill/>
            <a:ln w="9525">
              <a:noFill/>
              <a:miter lim="800000"/>
              <a:headEnd/>
              <a:tailEnd/>
            </a:ln>
          </p:spPr>
          <p:txBody>
            <a:bodyPr wrap="none">
              <a:spAutoFit/>
            </a:bodyPr>
            <a:lstStyle/>
            <a:p>
              <a:pPr algn="ctr"/>
              <a:r>
                <a:rPr lang="en-US" sz="1400">
                  <a:latin typeface="Arial" charset="0"/>
                </a:rPr>
                <a:t>Light</a:t>
              </a:r>
            </a:p>
          </p:txBody>
        </p:sp>
        <p:sp>
          <p:nvSpPr>
            <p:cNvPr id="8" name="TextBox 7"/>
            <p:cNvSpPr txBox="1"/>
            <p:nvPr/>
          </p:nvSpPr>
          <p:spPr>
            <a:xfrm>
              <a:off x="1676400" y="3505200"/>
              <a:ext cx="400110" cy="570028"/>
            </a:xfrm>
            <a:prstGeom prst="rect">
              <a:avLst/>
            </a:prstGeom>
            <a:noFill/>
          </p:spPr>
          <p:txBody>
            <a:bodyPr vert="vert270" wrap="none">
              <a:spAutoFit/>
            </a:bodyPr>
            <a:lstStyle/>
            <a:p>
              <a:pPr algn="ctr">
                <a:defRPr/>
              </a:pPr>
              <a:r>
                <a:rPr lang="en-US" sz="1400" dirty="0">
                  <a:latin typeface="Arial" pitchFamily="34" charset="0"/>
                  <a:cs typeface="Arial" pitchFamily="34" charset="0"/>
                </a:rPr>
                <a:t>Depth</a:t>
              </a:r>
            </a:p>
          </p:txBody>
        </p:sp>
        <p:sp>
          <p:nvSpPr>
            <p:cNvPr id="14344" name="TextBox 9"/>
            <p:cNvSpPr txBox="1">
              <a:spLocks noChangeArrowheads="1"/>
            </p:cNvSpPr>
            <p:nvPr/>
          </p:nvSpPr>
          <p:spPr bwMode="auto">
            <a:xfrm>
              <a:off x="4038600" y="1782763"/>
              <a:ext cx="1319213" cy="307975"/>
            </a:xfrm>
            <a:prstGeom prst="rect">
              <a:avLst/>
            </a:prstGeom>
            <a:noFill/>
            <a:ln w="9525">
              <a:noFill/>
              <a:miter lim="800000"/>
              <a:headEnd/>
              <a:tailEnd/>
            </a:ln>
          </p:spPr>
          <p:txBody>
            <a:bodyPr wrap="none">
              <a:spAutoFit/>
            </a:bodyPr>
            <a:lstStyle/>
            <a:p>
              <a:pPr algn="ctr"/>
              <a:r>
                <a:rPr lang="en-US" sz="1400">
                  <a:latin typeface="Arial" charset="0"/>
                </a:rPr>
                <a:t>Phytoplankton</a:t>
              </a:r>
            </a:p>
          </p:txBody>
        </p:sp>
        <p:sp>
          <p:nvSpPr>
            <p:cNvPr id="14347" name="TextBox 9"/>
            <p:cNvSpPr txBox="1">
              <a:spLocks noChangeArrowheads="1"/>
            </p:cNvSpPr>
            <p:nvPr/>
          </p:nvSpPr>
          <p:spPr bwMode="auto">
            <a:xfrm>
              <a:off x="5637213" y="1782763"/>
              <a:ext cx="1169987" cy="307975"/>
            </a:xfrm>
            <a:prstGeom prst="rect">
              <a:avLst/>
            </a:prstGeom>
            <a:noFill/>
            <a:ln w="9525">
              <a:noFill/>
              <a:miter lim="800000"/>
              <a:headEnd/>
              <a:tailEnd/>
            </a:ln>
          </p:spPr>
          <p:txBody>
            <a:bodyPr wrap="none">
              <a:spAutoFit/>
            </a:bodyPr>
            <a:lstStyle/>
            <a:p>
              <a:pPr algn="ctr"/>
              <a:r>
                <a:rPr lang="en-US" sz="1400" dirty="0">
                  <a:latin typeface="Arial" charset="0"/>
                </a:rPr>
                <a:t>Zooplankton</a:t>
              </a:r>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8435"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18437" name="Picture 7" descr="Azam.gif"/>
          <p:cNvPicPr>
            <a:picLocks noChangeAspect="1"/>
          </p:cNvPicPr>
          <p:nvPr/>
        </p:nvPicPr>
        <p:blipFill>
          <a:blip r:embed="rId2" cstate="print"/>
          <a:srcRect/>
          <a:stretch>
            <a:fillRect/>
          </a:stretch>
        </p:blipFill>
        <p:spPr bwMode="auto">
          <a:xfrm>
            <a:off x="1736725" y="1371600"/>
            <a:ext cx="5715000" cy="4000500"/>
          </a:xfrm>
          <a:prstGeom prst="rect">
            <a:avLst/>
          </a:prstGeom>
          <a:noFill/>
          <a:ln w="9525">
            <a:noFill/>
            <a:miter lim="800000"/>
            <a:headEnd/>
            <a:tailEnd/>
          </a:ln>
        </p:spPr>
      </p:pic>
      <p:sp>
        <p:nvSpPr>
          <p:cNvPr id="6"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lvl="0" algn="ctr" eaLnBrk="0" hangingPunct="0">
              <a:defRPr/>
            </a:pPr>
            <a:r>
              <a:rPr lang="en-US" sz="2000" dirty="0" smtClean="0">
                <a:solidFill>
                  <a:srgbClr val="FFFFFF"/>
                </a:solidFill>
                <a:effectLst>
                  <a:outerShdw blurRad="38100" dist="38100" dir="2700000" algn="tl">
                    <a:srgbClr val="000000"/>
                  </a:outerShdw>
                </a:effectLst>
                <a:latin typeface="Arial" pitchFamily="34" charset="0"/>
                <a:cs typeface="Arial" pitchFamily="34" charset="0"/>
              </a:rPr>
              <a:t>GEM3D Simulation - Phytoplankton</a:t>
            </a:r>
            <a:endParaRPr lang="en-US" sz="2000" u="sng" dirty="0">
              <a:latin typeface="Arial" pitchFamily="34" charset="0"/>
              <a:cs typeface="Arial" pitchFamily="34" charset="0"/>
            </a:endParaRPr>
          </a:p>
          <a:p>
            <a:pPr algn="ctr" eaLnBrk="0" hangingPunct="0">
              <a:defRPr/>
            </a:pPr>
            <a:r>
              <a:rPr lang="en-US" sz="1200" dirty="0">
                <a:latin typeface="Arial" pitchFamily="34" charset="0"/>
                <a:cs typeface="Arial" pitchFamily="34" charset="0"/>
              </a:rPr>
              <a:t> </a:t>
            </a:r>
            <a:endParaRPr lang="en-US" sz="1200" dirty="0" smtClean="0">
              <a:latin typeface="Arial" pitchFamily="34" charset="0"/>
              <a:cs typeface="Arial" pitchFamily="34" charset="0"/>
            </a:endParaRPr>
          </a:p>
          <a:p>
            <a:pPr algn="ctr" eaLnBrk="0" hangingPunct="0">
              <a:defRPr/>
            </a:pPr>
            <a:r>
              <a:rPr lang="en-US" sz="1600" dirty="0" smtClean="0">
                <a:latin typeface="Arial" pitchFamily="34" charset="0"/>
                <a:cs typeface="Arial" pitchFamily="34" charset="0"/>
              </a:rPr>
              <a:t>Total (Monthly Average)</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sp>
        <p:nvSpPr>
          <p:cNvPr id="8" name="Rectangle 7"/>
          <p:cNvSpPr/>
          <p:nvPr/>
        </p:nvSpPr>
        <p:spPr>
          <a:xfrm>
            <a:off x="1371600" y="5486400"/>
            <a:ext cx="6705600" cy="954107"/>
          </a:xfrm>
          <a:prstGeom prst="rect">
            <a:avLst/>
          </a:prstGeom>
        </p:spPr>
        <p:txBody>
          <a:bodyPr wrap="square">
            <a:spAutoFit/>
          </a:bodyPr>
          <a:lstStyle/>
          <a:p>
            <a:pPr indent="-182880">
              <a:buFont typeface="Arial" pitchFamily="34" charset="0"/>
              <a:buChar char="•"/>
            </a:pPr>
            <a:r>
              <a:rPr lang="en-US" sz="1600" dirty="0" smtClean="0">
                <a:latin typeface="Arial" pitchFamily="34" charset="0"/>
                <a:cs typeface="Arial" pitchFamily="34" charset="0"/>
              </a:rPr>
              <a:t>Initialized with NOAA NODC monthly DIN, DIP and DO climatology</a:t>
            </a:r>
          </a:p>
          <a:p>
            <a:pPr indent="-182880"/>
            <a:r>
              <a:rPr lang="en-US" sz="400" dirty="0" smtClean="0">
                <a:latin typeface="Arial" pitchFamily="34" charset="0"/>
                <a:cs typeface="Arial" pitchFamily="34" charset="0"/>
              </a:rPr>
              <a:t>  </a:t>
            </a:r>
            <a:endParaRPr lang="en-US" sz="300" dirty="0" smtClean="0">
              <a:latin typeface="Arial" pitchFamily="34" charset="0"/>
              <a:cs typeface="Arial" pitchFamily="34" charset="0"/>
            </a:endParaRPr>
          </a:p>
          <a:p>
            <a:pPr indent="-182880">
              <a:buFont typeface="Arial" pitchFamily="34" charset="0"/>
              <a:buChar char="•"/>
            </a:pPr>
            <a:r>
              <a:rPr lang="en-US" sz="1600" dirty="0" smtClean="0">
                <a:latin typeface="Arial" pitchFamily="34" charset="0"/>
                <a:cs typeface="Arial" pitchFamily="34" charset="0"/>
              </a:rPr>
              <a:t>The monthly climatology is also used for the open boundary conditions</a:t>
            </a:r>
          </a:p>
          <a:p>
            <a:pPr indent="-182880"/>
            <a:r>
              <a:rPr lang="en-US" sz="400" dirty="0" smtClean="0">
                <a:latin typeface="Arial" pitchFamily="34" charset="0"/>
                <a:cs typeface="Arial" pitchFamily="34" charset="0"/>
              </a:rPr>
              <a:t>  </a:t>
            </a:r>
            <a:endParaRPr lang="en-US" sz="300" dirty="0" smtClean="0">
              <a:latin typeface="Arial" pitchFamily="34" charset="0"/>
              <a:cs typeface="Arial" pitchFamily="34" charset="0"/>
            </a:endParaRPr>
          </a:p>
          <a:p>
            <a:pPr indent="-182880">
              <a:buFont typeface="Arial" pitchFamily="34" charset="0"/>
              <a:buChar char="•"/>
            </a:pPr>
            <a:r>
              <a:rPr lang="en-US" sz="1600" dirty="0" smtClean="0">
                <a:latin typeface="Arial" pitchFamily="34" charset="0"/>
                <a:cs typeface="Arial" pitchFamily="34" charset="0"/>
              </a:rPr>
              <a:t>Real-time daily river runoff from USACOE/USGS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9459"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Phytoplankton</a:t>
            </a:r>
            <a:endParaRPr lang="en-US" sz="2000" dirty="0">
              <a:latin typeface="Arial" pitchFamily="34" charset="0"/>
              <a:cs typeface="Arial" pitchFamily="34" charset="0"/>
            </a:endParaRP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endParaRPr lang="en-US" sz="1200" u="sng" dirty="0" smtClean="0">
              <a:effectLst>
                <a:outerShdw blurRad="38100" dist="38100" dir="2700000" algn="tl">
                  <a:srgbClr val="000000"/>
                </a:outerShdw>
              </a:effectLst>
              <a:latin typeface="Arial" pitchFamily="34" charset="0"/>
              <a:cs typeface="Arial" pitchFamily="34" charset="0"/>
            </a:endParaRPr>
          </a:p>
          <a:p>
            <a:pPr algn="ctr" eaLnBrk="0" hangingPunct="0">
              <a:defRPr/>
            </a:pPr>
            <a:r>
              <a:rPr lang="en-US" sz="1600" dirty="0" smtClean="0">
                <a:latin typeface="Arial" pitchFamily="34" charset="0"/>
                <a:cs typeface="Arial" pitchFamily="34" charset="0"/>
              </a:rPr>
              <a:t>Total 6 Groups</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pic>
        <p:nvPicPr>
          <p:cNvPr id="7" name="Picture 6" descr="A.gif"/>
          <p:cNvPicPr>
            <a:picLocks noChangeAspect="1"/>
          </p:cNvPicPr>
          <p:nvPr/>
        </p:nvPicPr>
        <p:blipFill>
          <a:blip r:embed="rId2" cstate="print"/>
          <a:stretch>
            <a:fillRect/>
          </a:stretch>
        </p:blipFill>
        <p:spPr>
          <a:xfrm>
            <a:off x="1755648" y="1600200"/>
            <a:ext cx="5715000" cy="40005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7411"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 name="Text Box 5"/>
          <p:cNvSpPr txBox="1">
            <a:spLocks noChangeArrowheads="1"/>
          </p:cNvSpPr>
          <p:nvPr/>
        </p:nvSpPr>
        <p:spPr bwMode="auto">
          <a:xfrm>
            <a:off x="1078992" y="320040"/>
            <a:ext cx="7010400" cy="523220"/>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DIN</a:t>
            </a:r>
            <a:endParaRPr lang="en-US" sz="20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pic>
        <p:nvPicPr>
          <p:cNvPr id="6" name="Picture 5" descr="N.gif"/>
          <p:cNvPicPr>
            <a:picLocks noChangeAspect="1"/>
          </p:cNvPicPr>
          <p:nvPr/>
        </p:nvPicPr>
        <p:blipFill>
          <a:blip r:embed="rId2" cstate="print"/>
          <a:stretch>
            <a:fillRect/>
          </a:stretch>
        </p:blipFill>
        <p:spPr>
          <a:xfrm>
            <a:off x="1755648" y="1600200"/>
            <a:ext cx="5715000" cy="40005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24579"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pic>
        <p:nvPicPr>
          <p:cNvPr id="24581" name="Picture 5" descr="OMb.gif"/>
          <p:cNvPicPr>
            <a:picLocks noChangeAspect="1"/>
          </p:cNvPicPr>
          <p:nvPr/>
        </p:nvPicPr>
        <p:blipFill>
          <a:blip r:embed="rId2" cstate="print"/>
          <a:srcRect/>
          <a:stretch>
            <a:fillRect/>
          </a:stretch>
        </p:blipFill>
        <p:spPr bwMode="auto">
          <a:xfrm>
            <a:off x="1736725" y="1371600"/>
            <a:ext cx="5715000" cy="4000500"/>
          </a:xfrm>
          <a:prstGeom prst="rect">
            <a:avLst/>
          </a:prstGeom>
          <a:noFill/>
          <a:ln w="9525">
            <a:noFill/>
            <a:miter lim="800000"/>
            <a:headEnd/>
            <a:tailEnd/>
          </a:ln>
        </p:spPr>
      </p:pic>
      <p:sp>
        <p:nvSpPr>
          <p:cNvPr id="6"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OM at Bottom</a:t>
            </a:r>
            <a:endParaRPr lang="en-US" sz="2000" dirty="0">
              <a:latin typeface="Arial" pitchFamily="34" charset="0"/>
              <a:cs typeface="Arial" pitchFamily="34" charset="0"/>
            </a:endParaRP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600" dirty="0" smtClean="0">
                <a:latin typeface="Arial" pitchFamily="34" charset="0"/>
                <a:cs typeface="Arial" pitchFamily="34" charset="0"/>
              </a:rPr>
              <a:t>Daily</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id.gif"/>
          <p:cNvPicPr>
            <a:picLocks noChangeAspect="1"/>
          </p:cNvPicPr>
          <p:nvPr/>
        </p:nvPicPr>
        <p:blipFill>
          <a:blip r:embed="rId3" cstate="email">
            <a:extLst>
              <a:ext uri="{28A0092B-C50C-407E-A947-70E740481C1C}">
                <a14:useLocalDpi xmlns:a14="http://schemas.microsoft.com/office/drawing/2010/main"/>
              </a:ext>
            </a:extLst>
          </a:blip>
          <a:srcRect t="6400"/>
          <a:stretch>
            <a:fillRect/>
          </a:stretch>
        </p:blipFill>
        <p:spPr>
          <a:xfrm>
            <a:off x="1676400" y="685800"/>
            <a:ext cx="5715000" cy="4011931"/>
          </a:xfrm>
          <a:prstGeom prst="rect">
            <a:avLst/>
          </a:prstGeom>
        </p:spPr>
      </p:pic>
      <p:sp>
        <p:nvSpPr>
          <p:cNvPr id="10" name="Rectangle 9"/>
          <p:cNvSpPr/>
          <p:nvPr/>
        </p:nvSpPr>
        <p:spPr>
          <a:xfrm>
            <a:off x="1219200" y="5486400"/>
            <a:ext cx="7162800" cy="1169551"/>
          </a:xfrm>
          <a:prstGeom prst="rect">
            <a:avLst/>
          </a:prstGeom>
        </p:spPr>
        <p:txBody>
          <a:bodyPr wrap="square">
            <a:spAutoFit/>
          </a:bodyPr>
          <a:lstStyle/>
          <a:p>
            <a:pPr>
              <a:defRPr/>
            </a:pPr>
            <a:r>
              <a:rPr lang="en-US" sz="1000" dirty="0">
                <a:effectLst>
                  <a:outerShdw blurRad="38100" dist="38100" dir="2700000" algn="tl">
                    <a:srgbClr val="000000">
                      <a:alpha val="43137"/>
                    </a:srgbClr>
                  </a:outerShdw>
                </a:effectLst>
                <a:latin typeface="Arial" pitchFamily="34" charset="0"/>
                <a:cs typeface="Arial" pitchFamily="34" charset="0"/>
              </a:rPr>
              <a:t>Ko, D.S., R.H. </a:t>
            </a:r>
            <a:r>
              <a:rPr lang="en-US" sz="1000" dirty="0" err="1">
                <a:effectLst>
                  <a:outerShdw blurRad="38100" dist="38100" dir="2700000" algn="tl">
                    <a:srgbClr val="000000">
                      <a:alpha val="43137"/>
                    </a:srgbClr>
                  </a:outerShdw>
                </a:effectLst>
                <a:latin typeface="Arial" pitchFamily="34" charset="0"/>
                <a:cs typeface="Arial" pitchFamily="34" charset="0"/>
              </a:rPr>
              <a:t>Preller</a:t>
            </a:r>
            <a:r>
              <a:rPr lang="en-US" sz="1000" dirty="0">
                <a:effectLst>
                  <a:outerShdw blurRad="38100" dist="38100" dir="2700000" algn="tl">
                    <a:srgbClr val="000000">
                      <a:alpha val="43137"/>
                    </a:srgbClr>
                  </a:outerShdw>
                </a:effectLst>
                <a:latin typeface="Arial" pitchFamily="34" charset="0"/>
                <a:cs typeface="Arial" pitchFamily="34" charset="0"/>
              </a:rPr>
              <a:t>, and P.J. Martin</a:t>
            </a:r>
            <a:r>
              <a:rPr lang="en-US" sz="1000" dirty="0" smtClean="0">
                <a:effectLst>
                  <a:outerShdw blurRad="38100" dist="38100" dir="2700000" algn="tl">
                    <a:srgbClr val="000000">
                      <a:alpha val="43137"/>
                    </a:srgbClr>
                  </a:outerShdw>
                </a:effectLst>
                <a:latin typeface="Arial" pitchFamily="34" charset="0"/>
                <a:cs typeface="Arial" pitchFamily="34" charset="0"/>
              </a:rPr>
              <a:t>, 2003: </a:t>
            </a:r>
            <a:r>
              <a:rPr lang="en-US" sz="1000" dirty="0">
                <a:effectLst>
                  <a:outerShdw blurRad="38100" dist="38100" dir="2700000" algn="tl">
                    <a:srgbClr val="000000">
                      <a:alpha val="43137"/>
                    </a:srgbClr>
                  </a:outerShdw>
                </a:effectLst>
                <a:latin typeface="Arial" pitchFamily="34" charset="0"/>
                <a:cs typeface="Arial" pitchFamily="34" charset="0"/>
              </a:rPr>
              <a:t>An Experimental Real-Time Intra Americas Sea Ocean </a:t>
            </a:r>
            <a:r>
              <a:rPr lang="en-US" sz="1000" dirty="0" err="1">
                <a:effectLst>
                  <a:outerShdw blurRad="38100" dist="38100" dir="2700000" algn="tl">
                    <a:srgbClr val="000000">
                      <a:alpha val="43137"/>
                    </a:srgbClr>
                  </a:outerShdw>
                </a:effectLst>
                <a:latin typeface="Arial" pitchFamily="34" charset="0"/>
                <a:cs typeface="Arial" pitchFamily="34" charset="0"/>
              </a:rPr>
              <a:t>Nowcast</a:t>
            </a:r>
            <a:r>
              <a:rPr lang="en-US" sz="1000" dirty="0">
                <a:effectLst>
                  <a:outerShdw blurRad="38100" dist="38100" dir="2700000" algn="tl">
                    <a:srgbClr val="000000">
                      <a:alpha val="43137"/>
                    </a:srgbClr>
                  </a:outerShdw>
                </a:effectLst>
                <a:latin typeface="Arial" pitchFamily="34" charset="0"/>
                <a:cs typeface="Arial" pitchFamily="34" charset="0"/>
              </a:rPr>
              <a:t>/Forecast </a:t>
            </a:r>
            <a:r>
              <a:rPr lang="en-US" sz="1000" dirty="0" smtClean="0">
                <a:effectLst>
                  <a:outerShdw blurRad="38100" dist="38100" dir="2700000" algn="tl">
                    <a:srgbClr val="000000">
                      <a:alpha val="43137"/>
                    </a:srgbClr>
                  </a:outerShdw>
                </a:effectLst>
                <a:latin typeface="Arial" pitchFamily="34" charset="0"/>
                <a:cs typeface="Arial" pitchFamily="34" charset="0"/>
              </a:rPr>
              <a:t> </a:t>
            </a:r>
          </a:p>
          <a:p>
            <a:pPr>
              <a:defRPr/>
            </a:pPr>
            <a:r>
              <a:rPr lang="en-US" sz="1000" dirty="0" smtClean="0">
                <a:effectLst>
                  <a:outerShdw blurRad="38100" dist="38100" dir="2700000" algn="tl">
                    <a:srgbClr val="000000">
                      <a:alpha val="43137"/>
                    </a:srgbClr>
                  </a:outerShdw>
                </a:effectLst>
                <a:latin typeface="Arial" pitchFamily="34" charset="0"/>
                <a:cs typeface="Arial" pitchFamily="34" charset="0"/>
              </a:rPr>
              <a:t>       System for Coastal Prediction</a:t>
            </a:r>
            <a:r>
              <a:rPr lang="en-US" sz="1000" dirty="0">
                <a:effectLst>
                  <a:outerShdw blurRad="38100" dist="38100" dir="2700000" algn="tl">
                    <a:srgbClr val="000000">
                      <a:alpha val="43137"/>
                    </a:srgbClr>
                  </a:outerShdw>
                </a:effectLst>
                <a:latin typeface="Arial" pitchFamily="34" charset="0"/>
                <a:cs typeface="Arial" pitchFamily="34" charset="0"/>
              </a:rPr>
              <a:t>, </a:t>
            </a:r>
            <a:r>
              <a:rPr lang="en-US" sz="1000" dirty="0" smtClean="0">
                <a:effectLst>
                  <a:outerShdw blurRad="38100" dist="38100" dir="2700000" algn="tl">
                    <a:srgbClr val="000000">
                      <a:alpha val="43137"/>
                    </a:srgbClr>
                  </a:outerShdw>
                </a:effectLst>
                <a:latin typeface="Arial" pitchFamily="34" charset="0"/>
                <a:cs typeface="Arial" pitchFamily="34" charset="0"/>
              </a:rPr>
              <a:t> </a:t>
            </a:r>
            <a:r>
              <a:rPr lang="en-US" sz="1000" i="1" dirty="0" smtClean="0">
                <a:effectLst>
                  <a:outerShdw blurRad="38100" dist="38100" dir="2700000" algn="tl">
                    <a:srgbClr val="000000">
                      <a:alpha val="43137"/>
                    </a:srgbClr>
                  </a:outerShdw>
                </a:effectLst>
                <a:latin typeface="Arial" pitchFamily="34" charset="0"/>
                <a:cs typeface="Arial" pitchFamily="34" charset="0"/>
              </a:rPr>
              <a:t>Proceedings</a:t>
            </a:r>
            <a:r>
              <a:rPr lang="en-US" sz="1000" dirty="0">
                <a:effectLst>
                  <a:outerShdw blurRad="38100" dist="38100" dir="2700000" algn="tl">
                    <a:srgbClr val="000000">
                      <a:alpha val="43137"/>
                    </a:srgbClr>
                  </a:outerShdw>
                </a:effectLst>
                <a:latin typeface="Arial" pitchFamily="34" charset="0"/>
                <a:cs typeface="Arial" pitchFamily="34" charset="0"/>
              </a:rPr>
              <a:t>,  AMS 5th Conference on Coastal </a:t>
            </a:r>
            <a:r>
              <a:rPr lang="en-US" sz="1000" dirty="0" smtClean="0">
                <a:effectLst>
                  <a:outerShdw blurRad="38100" dist="38100" dir="2700000" algn="tl">
                    <a:srgbClr val="000000">
                      <a:alpha val="43137"/>
                    </a:srgbClr>
                  </a:outerShdw>
                </a:effectLst>
                <a:latin typeface="Arial" pitchFamily="34" charset="0"/>
                <a:cs typeface="Arial" pitchFamily="34" charset="0"/>
              </a:rPr>
              <a:t>Atmospheric &amp; </a:t>
            </a:r>
            <a:r>
              <a:rPr lang="en-US" sz="1000" dirty="0">
                <a:effectLst>
                  <a:outerShdw blurRad="38100" dist="38100" dir="2700000" algn="tl">
                    <a:srgbClr val="000000">
                      <a:alpha val="43137"/>
                    </a:srgbClr>
                  </a:outerShdw>
                </a:effectLst>
                <a:latin typeface="Arial" pitchFamily="34" charset="0"/>
                <a:cs typeface="Arial" pitchFamily="34" charset="0"/>
              </a:rPr>
              <a:t>Oceanic Prediction </a:t>
            </a:r>
            <a:r>
              <a:rPr lang="en-US" sz="1000" dirty="0" smtClean="0">
                <a:effectLst>
                  <a:outerShdw blurRad="38100" dist="38100" dir="2700000" algn="tl">
                    <a:srgbClr val="000000">
                      <a:alpha val="43137"/>
                    </a:srgbClr>
                  </a:outerShdw>
                </a:effectLst>
                <a:latin typeface="Arial" pitchFamily="34" charset="0"/>
                <a:cs typeface="Arial" pitchFamily="34" charset="0"/>
              </a:rPr>
              <a:t>&amp; </a:t>
            </a:r>
          </a:p>
          <a:p>
            <a:pPr>
              <a:defRPr/>
            </a:pPr>
            <a:r>
              <a:rPr lang="en-US" sz="1000" dirty="0" smtClean="0">
                <a:effectLst>
                  <a:outerShdw blurRad="38100" dist="38100" dir="2700000" algn="tl">
                    <a:srgbClr val="000000">
                      <a:alpha val="43137"/>
                    </a:srgbClr>
                  </a:outerShdw>
                </a:effectLst>
                <a:latin typeface="Arial" pitchFamily="34" charset="0"/>
                <a:cs typeface="Arial" pitchFamily="34" charset="0"/>
              </a:rPr>
              <a:t>       Processes, 97-100.</a:t>
            </a:r>
          </a:p>
          <a:p>
            <a:pPr>
              <a:defRPr/>
            </a:pPr>
            <a:r>
              <a:rPr lang="en-US" sz="1000" dirty="0" smtClean="0">
                <a:effectLst>
                  <a:outerShdw blurRad="38100" dist="38100" dir="2700000" algn="tl">
                    <a:srgbClr val="000000">
                      <a:alpha val="43137"/>
                    </a:srgbClr>
                  </a:outerShdw>
                </a:effectLst>
                <a:latin typeface="Arial" pitchFamily="34" charset="0"/>
                <a:cs typeface="Arial" pitchFamily="34" charset="0"/>
              </a:rPr>
              <a:t>Ko, D.S., P.J. Martin, C.D. Rowley, and R.H. </a:t>
            </a:r>
            <a:r>
              <a:rPr lang="en-US" sz="1000" dirty="0" err="1" smtClean="0">
                <a:effectLst>
                  <a:outerShdw blurRad="38100" dist="38100" dir="2700000" algn="tl">
                    <a:srgbClr val="000000">
                      <a:alpha val="43137"/>
                    </a:srgbClr>
                  </a:outerShdw>
                </a:effectLst>
                <a:latin typeface="Arial" pitchFamily="34" charset="0"/>
                <a:cs typeface="Arial" pitchFamily="34" charset="0"/>
              </a:rPr>
              <a:t>Preller</a:t>
            </a:r>
            <a:r>
              <a:rPr lang="en-US" sz="1000" dirty="0" smtClean="0">
                <a:effectLst>
                  <a:outerShdw blurRad="38100" dist="38100" dir="2700000" algn="tl">
                    <a:srgbClr val="000000">
                      <a:alpha val="43137"/>
                    </a:srgbClr>
                  </a:outerShdw>
                </a:effectLst>
                <a:latin typeface="Arial" pitchFamily="34" charset="0"/>
                <a:cs typeface="Arial" pitchFamily="34" charset="0"/>
              </a:rPr>
              <a:t>, 2008: A real-time coastal ocean prediction experiment for MREA04,</a:t>
            </a:r>
          </a:p>
          <a:p>
            <a:pPr>
              <a:defRPr/>
            </a:pPr>
            <a:r>
              <a:rPr lang="en-US" sz="1000" i="1" dirty="0" smtClean="0">
                <a:effectLst>
                  <a:outerShdw blurRad="38100" dist="38100" dir="2700000" algn="tl">
                    <a:srgbClr val="000000">
                      <a:alpha val="43137"/>
                    </a:srgbClr>
                  </a:outerShdw>
                </a:effectLst>
                <a:latin typeface="Arial" pitchFamily="34" charset="0"/>
                <a:cs typeface="Arial" pitchFamily="34" charset="0"/>
              </a:rPr>
              <a:t>       J.  Marine Systems</a:t>
            </a:r>
            <a:r>
              <a:rPr lang="en-US" sz="1000" dirty="0" smtClean="0">
                <a:effectLst>
                  <a:outerShdw blurRad="38100" dist="38100" dir="2700000" algn="tl">
                    <a:srgbClr val="000000">
                      <a:alpha val="43137"/>
                    </a:srgbClr>
                  </a:outerShdw>
                </a:effectLst>
                <a:latin typeface="Arial" pitchFamily="34" charset="0"/>
                <a:cs typeface="Arial" pitchFamily="34" charset="0"/>
              </a:rPr>
              <a:t>, 69, 17-28, doi:10.1016/j.jmarsys.2007.02.022. </a:t>
            </a:r>
          </a:p>
          <a:p>
            <a:pPr>
              <a:defRPr/>
            </a:pPr>
            <a:r>
              <a:rPr lang="en-US" sz="1000" dirty="0" err="1" smtClean="0">
                <a:effectLst>
                  <a:outerShdw blurRad="38100" dist="38100" dir="2700000" algn="tl">
                    <a:srgbClr val="000000">
                      <a:alpha val="43137"/>
                    </a:srgbClr>
                  </a:outerShdw>
                </a:effectLst>
                <a:latin typeface="Arial" pitchFamily="34" charset="0"/>
                <a:cs typeface="Arial" pitchFamily="34" charset="0"/>
              </a:rPr>
              <a:t>Lehrter</a:t>
            </a:r>
            <a:r>
              <a:rPr lang="en-US" sz="1000" dirty="0" smtClean="0">
                <a:effectLst>
                  <a:outerShdw blurRad="38100" dist="38100" dir="2700000" algn="tl">
                    <a:srgbClr val="000000">
                      <a:alpha val="43137"/>
                    </a:srgbClr>
                  </a:outerShdw>
                </a:effectLst>
                <a:latin typeface="Arial" pitchFamily="34" charset="0"/>
                <a:cs typeface="Arial" pitchFamily="34" charset="0"/>
              </a:rPr>
              <a:t> J.C. , D.S. Ko, M.C. Murrell, R.M. Greene, J.D. </a:t>
            </a:r>
            <a:r>
              <a:rPr lang="en-US" sz="1000" dirty="0" err="1" smtClean="0">
                <a:effectLst>
                  <a:outerShdw blurRad="38100" dist="38100" dir="2700000" algn="tl">
                    <a:srgbClr val="000000">
                      <a:alpha val="43137"/>
                    </a:srgbClr>
                  </a:outerShdw>
                </a:effectLst>
                <a:latin typeface="Arial" pitchFamily="34" charset="0"/>
                <a:cs typeface="Arial" pitchFamily="34" charset="0"/>
              </a:rPr>
              <a:t>Hagy</a:t>
            </a:r>
            <a:r>
              <a:rPr lang="en-US" sz="1000" dirty="0" smtClean="0">
                <a:effectLst>
                  <a:outerShdw blurRad="38100" dist="38100" dir="2700000" algn="tl">
                    <a:srgbClr val="000000">
                      <a:alpha val="43137"/>
                    </a:srgbClr>
                  </a:outerShdw>
                </a:effectLst>
                <a:latin typeface="Arial" pitchFamily="34" charset="0"/>
                <a:cs typeface="Arial" pitchFamily="34" charset="0"/>
              </a:rPr>
              <a:t>, B.A. Schaeffer, R.W. Gould, B. </a:t>
            </a:r>
            <a:r>
              <a:rPr lang="en-US" sz="1000" dirty="0" err="1" smtClean="0">
                <a:effectLst>
                  <a:outerShdw blurRad="38100" dist="38100" dir="2700000" algn="tl">
                    <a:srgbClr val="000000">
                      <a:alpha val="43137"/>
                    </a:srgbClr>
                  </a:outerShdw>
                </a:effectLst>
                <a:latin typeface="Arial" pitchFamily="34" charset="0"/>
                <a:cs typeface="Arial" pitchFamily="34" charset="0"/>
              </a:rPr>
              <a:t>Penta</a:t>
            </a:r>
            <a:r>
              <a:rPr lang="en-US" sz="1000" dirty="0" smtClean="0">
                <a:effectLst>
                  <a:outerShdw blurRad="38100" dist="38100" dir="2700000" algn="tl">
                    <a:srgbClr val="000000">
                      <a:alpha val="43137"/>
                    </a:srgbClr>
                  </a:outerShdw>
                </a:effectLst>
                <a:latin typeface="Arial" pitchFamily="34" charset="0"/>
                <a:cs typeface="Arial" pitchFamily="34" charset="0"/>
              </a:rPr>
              <a:t>, 2013: Nutrient </a:t>
            </a:r>
          </a:p>
          <a:p>
            <a:pPr>
              <a:defRPr/>
            </a:pPr>
            <a:r>
              <a:rPr lang="en-US" sz="1000" dirty="0" smtClean="0">
                <a:effectLst>
                  <a:outerShdw blurRad="38100" dist="38100" dir="2700000" algn="tl">
                    <a:srgbClr val="000000">
                      <a:alpha val="43137"/>
                    </a:srgbClr>
                  </a:outerShdw>
                </a:effectLst>
                <a:latin typeface="Arial" pitchFamily="34" charset="0"/>
                <a:cs typeface="Arial" pitchFamily="34" charset="0"/>
              </a:rPr>
              <a:t>       transports and source/sink dynamics on the inner Louisiana continental shelf, </a:t>
            </a:r>
            <a:r>
              <a:rPr lang="en-US" sz="1000" i="1" dirty="0" smtClean="0">
                <a:effectLst>
                  <a:outerShdw blurRad="38100" dist="38100" dir="2700000" algn="tl">
                    <a:srgbClr val="000000">
                      <a:alpha val="43137"/>
                    </a:srgbClr>
                  </a:outerShdw>
                </a:effectLst>
                <a:latin typeface="Arial" pitchFamily="34" charset="0"/>
                <a:cs typeface="Arial" pitchFamily="34" charset="0"/>
              </a:rPr>
              <a:t>J. </a:t>
            </a:r>
            <a:r>
              <a:rPr lang="en-US" sz="1000" i="1" dirty="0" err="1" smtClean="0">
                <a:effectLst>
                  <a:outerShdw blurRad="38100" dist="38100" dir="2700000" algn="tl">
                    <a:srgbClr val="000000">
                      <a:alpha val="43137"/>
                    </a:srgbClr>
                  </a:outerShdw>
                </a:effectLst>
                <a:latin typeface="Arial" pitchFamily="34" charset="0"/>
                <a:cs typeface="Arial" pitchFamily="34" charset="0"/>
              </a:rPr>
              <a:t>Geophy</a:t>
            </a:r>
            <a:r>
              <a:rPr lang="en-US" sz="1000" i="1" dirty="0" smtClean="0">
                <a:effectLst>
                  <a:outerShdw blurRad="38100" dist="38100" dir="2700000" algn="tl">
                    <a:srgbClr val="000000">
                      <a:alpha val="43137"/>
                    </a:srgbClr>
                  </a:outerShdw>
                </a:effectLst>
                <a:latin typeface="Arial" pitchFamily="34" charset="0"/>
                <a:cs typeface="Arial" pitchFamily="34" charset="0"/>
              </a:rPr>
              <a:t>. Res</a:t>
            </a:r>
            <a:r>
              <a:rPr lang="en-US" sz="1000" dirty="0" smtClean="0">
                <a:effectLst>
                  <a:outerShdw blurRad="38100" dist="38100" dir="2700000" algn="tl">
                    <a:srgbClr val="000000">
                      <a:alpha val="43137"/>
                    </a:srgbClr>
                  </a:outerShdw>
                </a:effectLst>
                <a:latin typeface="Arial" pitchFamily="34" charset="0"/>
                <a:cs typeface="Arial" pitchFamily="34" charset="0"/>
              </a:rPr>
              <a:t>., submitted.</a:t>
            </a:r>
          </a:p>
        </p:txBody>
      </p:sp>
      <p:sp>
        <p:nvSpPr>
          <p:cNvPr id="281603" name="Text Box 3"/>
          <p:cNvSpPr txBox="1">
            <a:spLocks noChangeArrowheads="1"/>
          </p:cNvSpPr>
          <p:nvPr/>
        </p:nvSpPr>
        <p:spPr bwMode="auto">
          <a:xfrm>
            <a:off x="7451725" y="1555750"/>
            <a:ext cx="1235075" cy="366713"/>
          </a:xfrm>
          <a:prstGeom prst="rect">
            <a:avLst/>
          </a:prstGeom>
          <a:noFill/>
          <a:ln w="9525">
            <a:noFill/>
            <a:miter lim="800000"/>
            <a:headEnd/>
            <a:tailEnd/>
          </a:ln>
          <a:effectLst/>
        </p:spPr>
        <p:txBody>
          <a:bodyPr>
            <a:spAutoFit/>
          </a:bodyPr>
          <a:lstStyle/>
          <a:p>
            <a:pPr algn="l" eaLnBrk="0" hangingPunct="0"/>
            <a:endParaRPr lang="en-US">
              <a:latin typeface="Tahoma" pitchFamily="34" charset="0"/>
            </a:endParaRPr>
          </a:p>
        </p:txBody>
      </p:sp>
      <p:sp>
        <p:nvSpPr>
          <p:cNvPr id="281604" name="Text Box 4"/>
          <p:cNvSpPr txBox="1">
            <a:spLocks noChangeArrowheads="1"/>
          </p:cNvSpPr>
          <p:nvPr/>
        </p:nvSpPr>
        <p:spPr bwMode="auto">
          <a:xfrm>
            <a:off x="7086600" y="1600200"/>
            <a:ext cx="1905000" cy="366713"/>
          </a:xfrm>
          <a:prstGeom prst="rect">
            <a:avLst/>
          </a:prstGeom>
          <a:noFill/>
          <a:ln w="9525">
            <a:noFill/>
            <a:miter lim="800000"/>
            <a:headEnd/>
            <a:tailEnd/>
          </a:ln>
          <a:effectLst/>
        </p:spPr>
        <p:txBody>
          <a:bodyPr>
            <a:spAutoFit/>
          </a:bodyPr>
          <a:lstStyle/>
          <a:p>
            <a:pPr algn="l" eaLnBrk="0" hangingPunct="0">
              <a:spcBef>
                <a:spcPct val="50000"/>
              </a:spcBef>
            </a:pPr>
            <a:endParaRPr lang="en-US">
              <a:latin typeface="Tahoma" pitchFamily="34" charset="0"/>
            </a:endParaRPr>
          </a:p>
        </p:txBody>
      </p:sp>
      <p:sp>
        <p:nvSpPr>
          <p:cNvPr id="281605" name="Text Box 5"/>
          <p:cNvSpPr txBox="1">
            <a:spLocks noChangeArrowheads="1"/>
          </p:cNvSpPr>
          <p:nvPr/>
        </p:nvSpPr>
        <p:spPr bwMode="auto">
          <a:xfrm>
            <a:off x="1066800" y="3810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IASNFS-LCS Circulation Model</a:t>
            </a:r>
            <a:endParaRPr lang="en-US" sz="2400" dirty="0" smtClean="0">
              <a:effectLst>
                <a:outerShdw blurRad="38100" dist="38100" dir="2700000" algn="tl">
                  <a:srgbClr val="000000"/>
                </a:outerShdw>
              </a:effectLst>
              <a:latin typeface="Arial" pitchFamily="34" charset="0"/>
              <a:cs typeface="Arial" pitchFamily="34" charset="0"/>
            </a:endParaRPr>
          </a:p>
        </p:txBody>
      </p:sp>
      <p:sp>
        <p:nvSpPr>
          <p:cNvPr id="9" name="Rectangle 7"/>
          <p:cNvSpPr>
            <a:spLocks noChangeArrowheads="1"/>
          </p:cNvSpPr>
          <p:nvPr/>
        </p:nvSpPr>
        <p:spPr bwMode="auto">
          <a:xfrm>
            <a:off x="990600" y="4572000"/>
            <a:ext cx="7333803" cy="830997"/>
          </a:xfrm>
          <a:prstGeom prst="rect">
            <a:avLst/>
          </a:prstGeom>
          <a:noFill/>
          <a:ln w="9525">
            <a:noFill/>
            <a:miter lim="800000"/>
            <a:headEnd/>
            <a:tailEnd/>
          </a:ln>
        </p:spPr>
        <p:txBody>
          <a:bodyPr wrap="none">
            <a:spAutoFit/>
          </a:bodyPr>
          <a:lstStyle/>
          <a:p>
            <a:pPr>
              <a:buFont typeface="Arial" pitchFamily="34" charset="0"/>
              <a:buChar char="•"/>
            </a:pPr>
            <a:r>
              <a:rPr lang="en-US" sz="1600" dirty="0" smtClean="0">
                <a:latin typeface="Arial" charset="0"/>
              </a:rPr>
              <a:t>  A </a:t>
            </a:r>
            <a:r>
              <a:rPr lang="en-US" sz="1600" dirty="0">
                <a:latin typeface="Arial" charset="0"/>
              </a:rPr>
              <a:t>fine resolution (~</a:t>
            </a:r>
            <a:r>
              <a:rPr lang="en-US" sz="1600" dirty="0" smtClean="0">
                <a:latin typeface="Arial" charset="0"/>
              </a:rPr>
              <a:t>2 km/34 layers) fully </a:t>
            </a:r>
            <a:r>
              <a:rPr lang="en-US" sz="1600" dirty="0">
                <a:latin typeface="Arial" charset="0"/>
              </a:rPr>
              <a:t>3D circulation </a:t>
            </a:r>
            <a:r>
              <a:rPr lang="en-US" sz="1600" dirty="0" smtClean="0">
                <a:latin typeface="Arial" charset="0"/>
              </a:rPr>
              <a:t>model based on NCOM</a:t>
            </a:r>
          </a:p>
          <a:p>
            <a:pPr>
              <a:buFont typeface="Arial" pitchFamily="34" charset="0"/>
              <a:buChar char="•"/>
            </a:pPr>
            <a:r>
              <a:rPr lang="en-US" sz="1600" dirty="0" smtClean="0">
                <a:latin typeface="Arial" charset="0"/>
              </a:rPr>
              <a:t>  Nested in the Intra-Americas Sea </a:t>
            </a:r>
            <a:r>
              <a:rPr lang="en-US" sz="1600" dirty="0" err="1" smtClean="0">
                <a:latin typeface="Arial" charset="0"/>
              </a:rPr>
              <a:t>Nowcast</a:t>
            </a:r>
            <a:r>
              <a:rPr lang="en-US" sz="1600" dirty="0" smtClean="0">
                <a:latin typeface="Arial" charset="0"/>
              </a:rPr>
              <a:t>/Forecast System (IASNFS)</a:t>
            </a:r>
          </a:p>
          <a:p>
            <a:pPr>
              <a:buFont typeface="Arial" pitchFamily="34" charset="0"/>
              <a:buChar char="•"/>
            </a:pPr>
            <a:r>
              <a:rPr lang="en-US" sz="1600" dirty="0" smtClean="0">
                <a:latin typeface="Arial" charset="0"/>
              </a:rPr>
              <a:t>  95 Rivers with real-time runoff</a:t>
            </a:r>
            <a:endParaRPr lang="en-US" sz="1600" dirty="0">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7411"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OM</a:t>
            </a:r>
          </a:p>
          <a:p>
            <a:pPr algn="ctr" eaLnBrk="0" hangingPunct="0">
              <a:defRPr/>
            </a:pPr>
            <a:endParaRPr lang="en-US" sz="1200" u="sng" dirty="0" smtClean="0">
              <a:latin typeface="Arial" pitchFamily="34" charset="0"/>
              <a:cs typeface="Arial" pitchFamily="34" charset="0"/>
            </a:endParaRPr>
          </a:p>
          <a:p>
            <a:pPr algn="ctr" eaLnBrk="0" hangingPunct="0">
              <a:defRPr/>
            </a:pPr>
            <a:r>
              <a:rPr lang="en-US" sz="1600" dirty="0" smtClean="0">
                <a:latin typeface="Arial" pitchFamily="34" charset="0"/>
                <a:cs typeface="Arial" pitchFamily="34" charset="0"/>
              </a:rPr>
              <a:t>3 Groups</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pic>
        <p:nvPicPr>
          <p:cNvPr id="6" name="Picture 5" descr="OM3.gif"/>
          <p:cNvPicPr>
            <a:picLocks noChangeAspect="1"/>
          </p:cNvPicPr>
          <p:nvPr/>
        </p:nvPicPr>
        <p:blipFill>
          <a:blip r:embed="rId2" cstate="print"/>
          <a:stretch>
            <a:fillRect/>
          </a:stretch>
        </p:blipFill>
        <p:spPr>
          <a:xfrm>
            <a:off x="1755648" y="1600200"/>
            <a:ext cx="5715000" cy="40005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DOb.gif"/>
          <p:cNvPicPr>
            <a:picLocks noChangeAspect="1"/>
          </p:cNvPicPr>
          <p:nvPr/>
        </p:nvPicPr>
        <p:blipFill>
          <a:blip r:embed="rId2" cstate="print"/>
          <a:srcRect/>
          <a:stretch>
            <a:fillRect/>
          </a:stretch>
        </p:blipFill>
        <p:spPr bwMode="auto">
          <a:xfrm>
            <a:off x="1736725" y="1371600"/>
            <a:ext cx="5715000" cy="4000500"/>
          </a:xfrm>
          <a:prstGeom prst="rect">
            <a:avLst/>
          </a:prstGeom>
          <a:noFill/>
          <a:ln w="9525">
            <a:noFill/>
            <a:miter lim="800000"/>
            <a:headEnd/>
            <a:tailEnd/>
          </a:ln>
        </p:spPr>
      </p:pic>
      <p:sp>
        <p:nvSpPr>
          <p:cNvPr id="8"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Bottom Water DO</a:t>
            </a:r>
            <a:endParaRPr lang="en-US" sz="2000" dirty="0">
              <a:latin typeface="Arial" pitchFamily="34" charset="0"/>
              <a:cs typeface="Arial" pitchFamily="34" charset="0"/>
            </a:endParaRPr>
          </a:p>
          <a:p>
            <a:pPr algn="ctr" eaLnBrk="0" hangingPunct="0">
              <a:defRPr/>
            </a:pPr>
            <a:r>
              <a:rPr lang="en-US" sz="1200" dirty="0">
                <a:latin typeface="Arial" pitchFamily="34" charset="0"/>
                <a:cs typeface="Arial" pitchFamily="34" charset="0"/>
              </a:rPr>
              <a:t> </a:t>
            </a:r>
          </a:p>
          <a:p>
            <a:pPr algn="ctr" eaLnBrk="0" hangingPunct="0">
              <a:defRPr/>
            </a:pPr>
            <a:r>
              <a:rPr lang="en-US" sz="1600" dirty="0" smtClean="0">
                <a:latin typeface="Arial" pitchFamily="34" charset="0"/>
                <a:cs typeface="Arial" pitchFamily="34" charset="0"/>
              </a:rPr>
              <a:t>Daily</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8" descr="DObm.gif"/>
          <p:cNvPicPr>
            <a:picLocks noChangeAspect="1"/>
          </p:cNvPicPr>
          <p:nvPr/>
        </p:nvPicPr>
        <p:blipFill>
          <a:blip r:embed="rId2" cstate="print"/>
          <a:srcRect/>
          <a:stretch>
            <a:fillRect/>
          </a:stretch>
        </p:blipFill>
        <p:spPr bwMode="auto">
          <a:xfrm>
            <a:off x="1736725" y="1371600"/>
            <a:ext cx="5715000" cy="4000500"/>
          </a:xfrm>
          <a:prstGeom prst="rect">
            <a:avLst/>
          </a:prstGeom>
          <a:noFill/>
          <a:ln w="9525">
            <a:noFill/>
            <a:miter lim="800000"/>
            <a:headEnd/>
            <a:tailEnd/>
          </a:ln>
        </p:spPr>
      </p:pic>
      <p:sp>
        <p:nvSpPr>
          <p:cNvPr id="22530"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22531"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6" name="Text Box 5"/>
          <p:cNvSpPr txBox="1">
            <a:spLocks noChangeArrowheads="1"/>
          </p:cNvSpPr>
          <p:nvPr/>
        </p:nvSpPr>
        <p:spPr bwMode="auto">
          <a:xfrm>
            <a:off x="1078992" y="320040"/>
            <a:ext cx="7010400" cy="954107"/>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Bottom Water DO</a:t>
            </a:r>
            <a:endParaRPr lang="en-US" sz="2000" dirty="0">
              <a:latin typeface="Arial" pitchFamily="34" charset="0"/>
              <a:cs typeface="Arial" pitchFamily="34" charset="0"/>
            </a:endParaRPr>
          </a:p>
          <a:p>
            <a:pPr algn="ctr" eaLnBrk="0" hangingPunct="0">
              <a:defRPr/>
            </a:pPr>
            <a:r>
              <a:rPr lang="en-US" sz="1200" u="sng" dirty="0">
                <a:effectLst>
                  <a:outerShdw blurRad="38100" dist="38100" dir="2700000" algn="tl">
                    <a:srgbClr val="000000"/>
                  </a:outerShdw>
                </a:effectLst>
                <a:latin typeface="Arial" pitchFamily="34" charset="0"/>
                <a:cs typeface="Arial" pitchFamily="34" charset="0"/>
              </a:rPr>
              <a:t> </a:t>
            </a:r>
          </a:p>
          <a:p>
            <a:pPr algn="ctr" eaLnBrk="0" hangingPunct="0">
              <a:defRPr/>
            </a:pPr>
            <a:r>
              <a:rPr lang="en-US" sz="1600" dirty="0">
                <a:latin typeface="Arial" pitchFamily="34" charset="0"/>
                <a:cs typeface="Arial" pitchFamily="34" charset="0"/>
              </a:rPr>
              <a:t>M</a:t>
            </a:r>
            <a:r>
              <a:rPr lang="en-US" sz="1600" dirty="0" smtClean="0">
                <a:latin typeface="Arial" pitchFamily="34" charset="0"/>
                <a:cs typeface="Arial" pitchFamily="34" charset="0"/>
              </a:rPr>
              <a:t>onthly Average</a:t>
            </a:r>
            <a:endParaRPr lang="en-US" sz="16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7451725" y="1555750"/>
            <a:ext cx="1235075" cy="366713"/>
          </a:xfrm>
          <a:prstGeom prst="rect">
            <a:avLst/>
          </a:prstGeom>
          <a:noFill/>
          <a:ln w="9525">
            <a:noFill/>
            <a:miter lim="800000"/>
            <a:headEnd/>
            <a:tailEnd/>
          </a:ln>
        </p:spPr>
        <p:txBody>
          <a:bodyPr>
            <a:spAutoFit/>
          </a:bodyPr>
          <a:lstStyle/>
          <a:p>
            <a:pPr eaLnBrk="0" hangingPunct="0"/>
            <a:endParaRPr lang="en-US"/>
          </a:p>
        </p:txBody>
      </p:sp>
      <p:sp>
        <p:nvSpPr>
          <p:cNvPr id="17411" name="Text Box 4"/>
          <p:cNvSpPr txBox="1">
            <a:spLocks noChangeArrowheads="1"/>
          </p:cNvSpPr>
          <p:nvPr/>
        </p:nvSpPr>
        <p:spPr bwMode="auto">
          <a:xfrm>
            <a:off x="7086600" y="1600200"/>
            <a:ext cx="1905000" cy="366713"/>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8" name="Text Box 5"/>
          <p:cNvSpPr txBox="1">
            <a:spLocks noChangeArrowheads="1"/>
          </p:cNvSpPr>
          <p:nvPr/>
        </p:nvSpPr>
        <p:spPr bwMode="auto">
          <a:xfrm>
            <a:off x="1078992" y="320040"/>
            <a:ext cx="7010400" cy="523220"/>
          </a:xfrm>
          <a:prstGeom prst="rect">
            <a:avLst/>
          </a:prstGeom>
          <a:noFill/>
          <a:ln w="9525">
            <a:noFill/>
            <a:miter lim="800000"/>
            <a:headEnd/>
            <a:tailEnd/>
          </a:ln>
          <a:effectLst/>
        </p:spPr>
        <p:txBody>
          <a:bodyPr>
            <a:spAutoFit/>
          </a:bodyPr>
          <a:lstStyle/>
          <a:p>
            <a:pPr algn="ctr" eaLnBrk="0" hangingPunct="0">
              <a:defRPr/>
            </a:pPr>
            <a:r>
              <a:rPr lang="en-US" sz="2000" dirty="0" smtClean="0">
                <a:latin typeface="Arial" pitchFamily="34" charset="0"/>
                <a:cs typeface="Arial" pitchFamily="34" charset="0"/>
              </a:rPr>
              <a:t>GEM3D Simulation - DO</a:t>
            </a:r>
            <a:endParaRPr lang="en-US" sz="2000" dirty="0">
              <a:latin typeface="Arial" pitchFamily="34" charset="0"/>
              <a:cs typeface="Arial" pitchFamily="34" charset="0"/>
            </a:endParaRPr>
          </a:p>
          <a:p>
            <a:pPr algn="ctr" eaLnBrk="0" hangingPunct="0">
              <a:defRPr/>
            </a:pPr>
            <a:endParaRPr lang="en-US" sz="800" dirty="0">
              <a:effectLst>
                <a:outerShdw blurRad="38100" dist="38100" dir="2700000" algn="tl">
                  <a:srgbClr val="000000"/>
                </a:outerShdw>
              </a:effectLst>
              <a:cs typeface="+mn-cs"/>
            </a:endParaRPr>
          </a:p>
        </p:txBody>
      </p:sp>
      <p:pic>
        <p:nvPicPr>
          <p:cNvPr id="7" name="Picture 6" descr="O.gif"/>
          <p:cNvPicPr>
            <a:picLocks noChangeAspect="1"/>
          </p:cNvPicPr>
          <p:nvPr/>
        </p:nvPicPr>
        <p:blipFill>
          <a:blip r:embed="rId2" cstate="print"/>
          <a:stretch>
            <a:fillRect/>
          </a:stretch>
        </p:blipFill>
        <p:spPr>
          <a:xfrm>
            <a:off x="1755648" y="1600200"/>
            <a:ext cx="5715000" cy="4000500"/>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o\Desktop\JustAreaTable201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4297363"/>
            <a:ext cx="1897063" cy="2409825"/>
          </a:xfrm>
          <a:prstGeom prst="rect">
            <a:avLst/>
          </a:prstGeom>
          <a:noFill/>
          <a:ln w="9525">
            <a:noFill/>
            <a:miter lim="800000"/>
            <a:headEnd/>
            <a:tailEnd/>
          </a:ln>
        </p:spPr>
      </p:pic>
      <p:graphicFrame>
        <p:nvGraphicFramePr>
          <p:cNvPr id="1026" name="Chart 5"/>
          <p:cNvGraphicFramePr>
            <a:graphicFrameLocks/>
          </p:cNvGraphicFramePr>
          <p:nvPr/>
        </p:nvGraphicFramePr>
        <p:xfrm>
          <a:off x="1295400" y="1143000"/>
          <a:ext cx="7404100" cy="3108325"/>
        </p:xfrm>
        <a:graphic>
          <a:graphicData uri="http://schemas.openxmlformats.org/presentationml/2006/ole">
            <mc:AlternateContent xmlns:mc="http://schemas.openxmlformats.org/markup-compatibility/2006">
              <mc:Choice xmlns:v="urn:schemas-microsoft-com:vml" Requires="v">
                <p:oleObj spid="_x0000_s194563" name="Worksheet" r:id="rId6" imgW="5915073" imgH="3105253" progId="Excel.Sheet.8">
                  <p:embed/>
                </p:oleObj>
              </mc:Choice>
              <mc:Fallback>
                <p:oleObj name="Worksheet" r:id="rId6" imgW="5915073" imgH="3105253" progId="Excel.Sheet.8">
                  <p:embed/>
                  <p:pic>
                    <p:nvPicPr>
                      <p:cNvPr id="0" name="Char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143000"/>
                        <a:ext cx="7404100" cy="310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1344613" y="5367338"/>
            <a:ext cx="1371600" cy="1295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990600" y="2286000"/>
            <a:ext cx="430887" cy="554111"/>
          </a:xfrm>
          <a:prstGeom prst="rect">
            <a:avLst/>
          </a:prstGeom>
          <a:noFill/>
        </p:spPr>
        <p:txBody>
          <a:bodyPr vert="vert270">
            <a:spAutoFit/>
          </a:bodyPr>
          <a:lstStyle/>
          <a:p>
            <a:pPr algn="ctr">
              <a:defRPr/>
            </a:pPr>
            <a:r>
              <a:rPr lang="en-US" sz="1600" dirty="0">
                <a:latin typeface="Arial" pitchFamily="34" charset="0"/>
                <a:cs typeface="Arial" pitchFamily="34" charset="0"/>
              </a:rPr>
              <a:t>km</a:t>
            </a:r>
            <a:r>
              <a:rPr lang="en-US" sz="1600" baseline="30000" dirty="0">
                <a:latin typeface="Arial" pitchFamily="34" charset="0"/>
                <a:cs typeface="Arial" pitchFamily="34" charset="0"/>
              </a:rPr>
              <a:t>2</a:t>
            </a:r>
          </a:p>
        </p:txBody>
      </p:sp>
      <p:sp>
        <p:nvSpPr>
          <p:cNvPr id="17" name="TextBox 16"/>
          <p:cNvSpPr txBox="1"/>
          <p:nvPr/>
        </p:nvSpPr>
        <p:spPr>
          <a:xfrm rot="16200000">
            <a:off x="361950" y="5353050"/>
            <a:ext cx="1290638" cy="338138"/>
          </a:xfrm>
          <a:prstGeom prst="rect">
            <a:avLst/>
          </a:prstGeom>
          <a:noFill/>
        </p:spPr>
        <p:txBody>
          <a:bodyPr wrap="none">
            <a:spAutoFit/>
          </a:bodyPr>
          <a:lstStyle/>
          <a:p>
            <a:pPr algn="ctr">
              <a:defRPr/>
            </a:pPr>
            <a:r>
              <a:rPr lang="en-US" sz="1600" dirty="0">
                <a:latin typeface="+mj-lt"/>
              </a:rPr>
              <a:t>Observation</a:t>
            </a:r>
          </a:p>
        </p:txBody>
      </p:sp>
      <p:sp>
        <p:nvSpPr>
          <p:cNvPr id="1031" name="TextBox 8"/>
          <p:cNvSpPr txBox="1">
            <a:spLocks noChangeArrowheads="1"/>
          </p:cNvSpPr>
          <p:nvPr/>
        </p:nvSpPr>
        <p:spPr bwMode="auto">
          <a:xfrm>
            <a:off x="3505200" y="4419600"/>
            <a:ext cx="4953000" cy="2124075"/>
          </a:xfrm>
          <a:prstGeom prst="rect">
            <a:avLst/>
          </a:prstGeom>
          <a:noFill/>
          <a:ln w="9525">
            <a:noFill/>
            <a:miter lim="800000"/>
            <a:headEnd/>
            <a:tailEnd/>
          </a:ln>
        </p:spPr>
        <p:txBody>
          <a:bodyPr>
            <a:spAutoFit/>
          </a:bodyPr>
          <a:lstStyle/>
          <a:p>
            <a:pPr indent="-182880">
              <a:buFont typeface="Arial" charset="0"/>
              <a:buChar char="•"/>
            </a:pPr>
            <a:r>
              <a:rPr lang="en-US" sz="1400" dirty="0">
                <a:latin typeface="Arial" charset="0"/>
              </a:rPr>
              <a:t>Comparison of Observation to the model predicted area of bottom water hypoxia that is persistent over 10 </a:t>
            </a:r>
            <a:r>
              <a:rPr lang="en-US" sz="1400" dirty="0" smtClean="0">
                <a:latin typeface="Arial" charset="0"/>
              </a:rPr>
              <a:t>days </a:t>
            </a:r>
            <a:r>
              <a:rPr lang="en-US" sz="1400" dirty="0">
                <a:latin typeface="Arial" charset="0"/>
              </a:rPr>
              <a:t>or over 15 </a:t>
            </a:r>
            <a:r>
              <a:rPr lang="en-US" sz="1400" dirty="0" smtClean="0">
                <a:latin typeface="Arial" charset="0"/>
              </a:rPr>
              <a:t>days </a:t>
            </a:r>
            <a:r>
              <a:rPr lang="en-US" sz="1400" dirty="0">
                <a:latin typeface="Arial" charset="0"/>
              </a:rPr>
              <a:t>for the season.</a:t>
            </a:r>
          </a:p>
          <a:p>
            <a:pPr indent="-182880"/>
            <a:endParaRPr lang="en-US" sz="1000" dirty="0">
              <a:latin typeface="Arial" charset="0"/>
            </a:endParaRPr>
          </a:p>
          <a:p>
            <a:pPr indent="-182880">
              <a:buFont typeface="Arial" charset="0"/>
              <a:buChar char="•"/>
            </a:pPr>
            <a:r>
              <a:rPr lang="en-US" sz="1400" dirty="0">
                <a:latin typeface="Arial" charset="0"/>
              </a:rPr>
              <a:t>The observed area of bottom water hypoxia is </a:t>
            </a:r>
            <a:r>
              <a:rPr lang="en-US" sz="1400" dirty="0" smtClean="0">
                <a:latin typeface="Arial" charset="0"/>
              </a:rPr>
              <a:t>an estimation based </a:t>
            </a:r>
            <a:r>
              <a:rPr lang="en-US" sz="1400" dirty="0">
                <a:latin typeface="Arial" charset="0"/>
              </a:rPr>
              <a:t>on </a:t>
            </a:r>
            <a:r>
              <a:rPr lang="en-US" sz="1400" dirty="0" smtClean="0">
                <a:latin typeface="Arial" charset="0"/>
              </a:rPr>
              <a:t>ship surveys. </a:t>
            </a:r>
            <a:r>
              <a:rPr lang="en-US" sz="1400" dirty="0">
                <a:latin typeface="Arial" charset="0"/>
              </a:rPr>
              <a:t>The estimation for 2011 is 17,548 km</a:t>
            </a:r>
            <a:r>
              <a:rPr lang="en-US" sz="1400" baseline="30000" dirty="0">
                <a:latin typeface="Arial" charset="0"/>
              </a:rPr>
              <a:t>2 </a:t>
            </a:r>
            <a:r>
              <a:rPr lang="en-US" sz="1400" dirty="0">
                <a:latin typeface="Arial" charset="0"/>
              </a:rPr>
              <a:t>(LUMCON</a:t>
            </a:r>
            <a:r>
              <a:rPr lang="en-US" sz="1400" dirty="0" smtClean="0">
                <a:latin typeface="Arial" charset="0"/>
              </a:rPr>
              <a:t>). For 2012 is 7,480 km</a:t>
            </a:r>
            <a:r>
              <a:rPr lang="en-US" sz="1400" baseline="30000" dirty="0" smtClean="0">
                <a:latin typeface="Arial" charset="0"/>
              </a:rPr>
              <a:t>2</a:t>
            </a:r>
            <a:r>
              <a:rPr lang="en-US" sz="1400" dirty="0" smtClean="0">
                <a:latin typeface="Arial" charset="0"/>
              </a:rPr>
              <a:t> (Jul 27).</a:t>
            </a:r>
            <a:endParaRPr lang="en-US" sz="1400" dirty="0">
              <a:latin typeface="Arial" charset="0"/>
            </a:endParaRPr>
          </a:p>
          <a:p>
            <a:pPr indent="-182880">
              <a:buFont typeface="Arial" charset="0"/>
              <a:buChar char="•"/>
            </a:pPr>
            <a:endParaRPr lang="en-US" sz="1000" dirty="0">
              <a:latin typeface="Arial" charset="0"/>
            </a:endParaRPr>
          </a:p>
          <a:p>
            <a:pPr indent="-182880">
              <a:buFont typeface="Arial" charset="0"/>
              <a:buChar char="•"/>
            </a:pPr>
            <a:r>
              <a:rPr lang="en-US" sz="1400" dirty="0">
                <a:latin typeface="Arial" charset="0"/>
              </a:rPr>
              <a:t>For 2010, the hypoxic zone is in part located at Texas shelf out of model domain.</a:t>
            </a:r>
          </a:p>
        </p:txBody>
      </p:sp>
      <p:sp>
        <p:nvSpPr>
          <p:cNvPr id="1032" name="TextBox 11"/>
          <p:cNvSpPr txBox="1">
            <a:spLocks noChangeArrowheads="1"/>
          </p:cNvSpPr>
          <p:nvPr/>
        </p:nvSpPr>
        <p:spPr bwMode="auto">
          <a:xfrm>
            <a:off x="1078961" y="320675"/>
            <a:ext cx="6749540" cy="830997"/>
          </a:xfrm>
          <a:prstGeom prst="rect">
            <a:avLst/>
          </a:prstGeom>
          <a:noFill/>
          <a:ln w="9525">
            <a:noFill/>
            <a:miter lim="800000"/>
            <a:headEnd/>
            <a:tailEnd/>
          </a:ln>
        </p:spPr>
        <p:txBody>
          <a:bodyPr wrap="none">
            <a:spAutoFit/>
          </a:bodyPr>
          <a:lstStyle/>
          <a:p>
            <a:pPr algn="ctr"/>
            <a:r>
              <a:rPr lang="en-US" sz="2000" u="sng" dirty="0">
                <a:latin typeface="Arial" charset="0"/>
              </a:rPr>
              <a:t>EPA-GEM3D  Simulation -  Area of Bottom Water Hypoxia</a:t>
            </a:r>
          </a:p>
          <a:p>
            <a:pPr algn="ctr"/>
            <a:endParaRPr lang="en-US" sz="1200" u="sng" dirty="0">
              <a:latin typeface="Arial" charset="0"/>
            </a:endParaRPr>
          </a:p>
          <a:p>
            <a:pPr algn="ctr"/>
            <a:r>
              <a:rPr lang="en-US" sz="1600" dirty="0">
                <a:latin typeface="Arial" charset="0"/>
              </a:rPr>
              <a:t>Each Season from 2003 to </a:t>
            </a:r>
            <a:r>
              <a:rPr lang="en-US" sz="1600" dirty="0" smtClean="0">
                <a:latin typeface="Arial" charset="0"/>
              </a:rPr>
              <a:t>2012</a:t>
            </a:r>
            <a:endParaRPr lang="en-US" sz="1600" dirty="0">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295400" y="381000"/>
            <a:ext cx="6593472" cy="800219"/>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defRPr/>
            </a:pPr>
            <a:r>
              <a:rPr lang="en-US" sz="2000" dirty="0" smtClean="0">
                <a:solidFill>
                  <a:srgbClr val="FFFFFF"/>
                </a:solidFill>
                <a:effectLst>
                  <a:outerShdw blurRad="38100" dist="38100" dir="2700000" algn="tl">
                    <a:srgbClr val="000000"/>
                  </a:outerShdw>
                </a:effectLst>
                <a:latin typeface="Arial" charset="0"/>
              </a:rPr>
              <a:t>Intra-Americas Sea </a:t>
            </a:r>
            <a:r>
              <a:rPr lang="en-US" sz="2000" dirty="0" err="1" smtClean="0">
                <a:solidFill>
                  <a:srgbClr val="FFFFFF"/>
                </a:solidFill>
                <a:effectLst>
                  <a:outerShdw blurRad="38100" dist="38100" dir="2700000" algn="tl">
                    <a:srgbClr val="000000"/>
                  </a:outerShdw>
                </a:effectLst>
                <a:latin typeface="Arial" charset="0"/>
              </a:rPr>
              <a:t>Nowcast</a:t>
            </a:r>
            <a:r>
              <a:rPr lang="en-US" sz="2000" dirty="0" smtClean="0">
                <a:solidFill>
                  <a:srgbClr val="FFFFFF"/>
                </a:solidFill>
                <a:effectLst>
                  <a:outerShdw blurRad="38100" dist="38100" dir="2700000" algn="tl">
                    <a:srgbClr val="000000"/>
                  </a:outerShdw>
                </a:effectLst>
                <a:latin typeface="Arial" charset="0"/>
              </a:rPr>
              <a:t>/Forecast System (IASNFS)</a:t>
            </a:r>
            <a:endParaRPr lang="en-US" sz="2000" dirty="0">
              <a:solidFill>
                <a:srgbClr val="FFFFFF"/>
              </a:solidFill>
              <a:effectLst>
                <a:outerShdw blurRad="38100" dist="38100" dir="2700000" algn="tl">
                  <a:srgbClr val="000000"/>
                </a:outerShdw>
              </a:effectLst>
              <a:latin typeface="Arial" charset="0"/>
            </a:endParaRPr>
          </a:p>
          <a:p>
            <a:pPr algn="ctr" eaLnBrk="0" fontAlgn="base" hangingPunct="0">
              <a:spcBef>
                <a:spcPct val="0"/>
              </a:spcBef>
              <a:spcAft>
                <a:spcPct val="0"/>
              </a:spcAft>
              <a:defRPr/>
            </a:pPr>
            <a:endParaRPr lang="en-US" sz="1000" u="sng" dirty="0" smtClean="0">
              <a:solidFill>
                <a:srgbClr val="FFFFFF"/>
              </a:solidFill>
              <a:effectLst>
                <a:outerShdw blurRad="38100" dist="38100" dir="2700000" algn="tl">
                  <a:srgbClr val="000000"/>
                </a:outerShdw>
              </a:effectLst>
              <a:latin typeface="Arial" charset="0"/>
            </a:endParaRPr>
          </a:p>
          <a:p>
            <a:pPr algn="ctr" eaLnBrk="0" fontAlgn="base" hangingPunct="0">
              <a:spcBef>
                <a:spcPct val="0"/>
              </a:spcBef>
              <a:spcAft>
                <a:spcPct val="0"/>
              </a:spcAft>
              <a:defRPr/>
            </a:pPr>
            <a:r>
              <a:rPr lang="en-US" sz="1600" u="sng" dirty="0" smtClean="0">
                <a:solidFill>
                  <a:srgbClr val="FFFFFF"/>
                </a:solidFill>
                <a:effectLst>
                  <a:outerShdw blurRad="38100" dist="38100" dir="2700000" algn="tl">
                    <a:srgbClr val="000000"/>
                  </a:outerShdw>
                </a:effectLst>
                <a:latin typeface="Arial" charset="0"/>
              </a:rPr>
              <a:t>From 2003 up-to-date</a:t>
            </a:r>
          </a:p>
        </p:txBody>
      </p:sp>
      <p:sp>
        <p:nvSpPr>
          <p:cNvPr id="21507" name="TextBox 3"/>
          <p:cNvSpPr txBox="1">
            <a:spLocks noChangeArrowheads="1"/>
          </p:cNvSpPr>
          <p:nvPr/>
        </p:nvSpPr>
        <p:spPr bwMode="auto">
          <a:xfrm>
            <a:off x="2590800" y="6324600"/>
            <a:ext cx="4003019" cy="33855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1600" i="1" dirty="0">
                <a:solidFill>
                  <a:srgbClr val="FFFFFF"/>
                </a:solidFill>
                <a:effectLst>
                  <a:outerShdw blurRad="38100" dist="38100" dir="2700000" algn="tl">
                    <a:srgbClr val="000000">
                      <a:alpha val="43137"/>
                    </a:srgbClr>
                  </a:outerShdw>
                </a:effectLst>
                <a:latin typeface="Arial" charset="0"/>
                <a:cs typeface="Arial" charset="0"/>
              </a:rPr>
              <a:t>http://</a:t>
            </a:r>
            <a:r>
              <a:rPr lang="en-US" sz="1600" i="1" dirty="0" smtClean="0">
                <a:solidFill>
                  <a:srgbClr val="FFFFFF"/>
                </a:solidFill>
                <a:effectLst>
                  <a:outerShdw blurRad="38100" dist="38100" dir="2700000" algn="tl">
                    <a:srgbClr val="000000">
                      <a:alpha val="43137"/>
                    </a:srgbClr>
                  </a:outerShdw>
                </a:effectLst>
                <a:latin typeface="Arial" charset="0"/>
                <a:cs typeface="Arial" charset="0"/>
              </a:rPr>
              <a:t>www7320.nrlssc.mil/IASNFS_WWW</a:t>
            </a:r>
            <a:endParaRPr lang="en-US" dirty="0">
              <a:solidFill>
                <a:srgbClr val="FFFFFF"/>
              </a:solidFill>
              <a:effectLst>
                <a:outerShdw blurRad="38100" dist="38100" dir="2700000" algn="tl">
                  <a:srgbClr val="000000">
                    <a:alpha val="43137"/>
                  </a:srgbClr>
                </a:outerShdw>
              </a:effectLst>
              <a:latin typeface="Arial" charset="0"/>
              <a:cs typeface="Arial" charset="0"/>
            </a:endParaRPr>
          </a:p>
        </p:txBody>
      </p:sp>
      <p:pic>
        <p:nvPicPr>
          <p:cNvPr id="29700" name="Picture 4" descr="http://www7320.nrlssc.navy.mil/IASNFS_WWW/today/movie/sss.gif"/>
          <p:cNvPicPr>
            <a:picLocks noChangeAspect="1" noChangeArrowheads="1" noCrop="1"/>
          </p:cNvPicPr>
          <p:nvPr/>
        </p:nvPicPr>
        <p:blipFill>
          <a:blip r:embed="rId3" cstate="print"/>
          <a:srcRect/>
          <a:stretch>
            <a:fillRect/>
          </a:stretch>
        </p:blipFill>
        <p:spPr bwMode="auto">
          <a:xfrm>
            <a:off x="2133600" y="1447800"/>
            <a:ext cx="4762500" cy="3810000"/>
          </a:xfrm>
          <a:prstGeom prst="rect">
            <a:avLst/>
          </a:prstGeom>
          <a:noFill/>
        </p:spPr>
      </p:pic>
      <p:sp>
        <p:nvSpPr>
          <p:cNvPr id="5" name="Text Box 62"/>
          <p:cNvSpPr txBox="1">
            <a:spLocks noChangeArrowheads="1"/>
          </p:cNvSpPr>
          <p:nvPr/>
        </p:nvSpPr>
        <p:spPr bwMode="auto">
          <a:xfrm>
            <a:off x="1828800" y="5181600"/>
            <a:ext cx="5715000" cy="1077218"/>
          </a:xfrm>
          <a:prstGeom prst="rect">
            <a:avLst/>
          </a:prstGeom>
          <a:noFill/>
          <a:ln w="9525">
            <a:noFill/>
            <a:miter lim="800000"/>
            <a:headEnd/>
            <a:tailEnd/>
          </a:ln>
          <a:effectLst/>
        </p:spPr>
        <p:txBody>
          <a:bodyPr wrap="square">
            <a:spAutoFit/>
          </a:bodyPr>
          <a:lstStyle/>
          <a:p>
            <a:pPr algn="l" eaLnBrk="0" hangingPunct="0">
              <a:buFont typeface="Arial" pitchFamily="34" charset="0"/>
              <a:buChar char="•"/>
              <a:defRPr/>
            </a:pPr>
            <a:r>
              <a:rPr lang="en-US" sz="1600" dirty="0" smtClean="0">
                <a:effectLst>
                  <a:outerShdw blurRad="38100" dist="38100" dir="2700000" algn="tl">
                    <a:srgbClr val="000000"/>
                  </a:outerShdw>
                </a:effectLst>
                <a:latin typeface="Arial" charset="0"/>
              </a:rPr>
              <a:t>  Longitude </a:t>
            </a:r>
            <a:r>
              <a:rPr lang="en-US" sz="1600" dirty="0">
                <a:effectLst>
                  <a:outerShdw blurRad="38100" dist="38100" dir="2700000" algn="tl">
                    <a:srgbClr val="000000"/>
                  </a:outerShdw>
                </a:effectLst>
                <a:latin typeface="Arial" charset="0"/>
              </a:rPr>
              <a:t>: 98 W – 55</a:t>
            </a:r>
            <a:r>
              <a:rPr lang="en-US" sz="1600" dirty="0">
                <a:effectLst>
                  <a:outerShdw blurRad="38100" dist="38100" dir="2700000" algn="tl">
                    <a:srgbClr val="000000">
                      <a:alpha val="43137"/>
                    </a:srgbClr>
                  </a:outerShdw>
                </a:effectLst>
                <a:latin typeface="Arial" pitchFamily="34" charset="0"/>
                <a:cs typeface="Arial" pitchFamily="34" charset="0"/>
              </a:rPr>
              <a:t> </a:t>
            </a:r>
            <a:r>
              <a:rPr lang="en-US" sz="1600" dirty="0">
                <a:effectLst>
                  <a:outerShdw blurRad="38100" dist="38100" dir="2700000" algn="tl">
                    <a:srgbClr val="000000"/>
                  </a:outerShdw>
                </a:effectLst>
                <a:latin typeface="Arial" charset="0"/>
              </a:rPr>
              <a:t>W;  Latitude : 5 N – 31 N</a:t>
            </a:r>
          </a:p>
          <a:p>
            <a:pPr algn="l" eaLnBrk="0" hangingPunct="0">
              <a:buFont typeface="Arial" pitchFamily="34" charset="0"/>
              <a:buChar char="•"/>
              <a:defRPr/>
            </a:pPr>
            <a:r>
              <a:rPr lang="en-US" sz="1600" dirty="0" smtClean="0">
                <a:effectLst>
                  <a:outerShdw blurRad="38100" dist="38100" dir="2700000" algn="tl">
                    <a:srgbClr val="000000"/>
                  </a:outerShdw>
                </a:effectLst>
                <a:latin typeface="Arial" charset="0"/>
              </a:rPr>
              <a:t>  Horizontal </a:t>
            </a:r>
            <a:r>
              <a:rPr lang="en-US" sz="1600" dirty="0">
                <a:effectLst>
                  <a:outerShdw blurRad="38100" dist="38100" dir="2700000" algn="tl">
                    <a:srgbClr val="000000"/>
                  </a:outerShdw>
                </a:effectLst>
                <a:latin typeface="Arial" charset="0"/>
              </a:rPr>
              <a:t>Resolution : 1/24 Degree (~ 6 km)</a:t>
            </a:r>
          </a:p>
          <a:p>
            <a:pPr algn="l" eaLnBrk="0" hangingPunct="0">
              <a:buFont typeface="Arial" pitchFamily="34" charset="0"/>
              <a:buChar char="•"/>
              <a:defRPr/>
            </a:pPr>
            <a:r>
              <a:rPr lang="en-US" sz="1600" dirty="0" smtClean="0">
                <a:effectLst>
                  <a:outerShdw blurRad="38100" dist="38100" dir="2700000" algn="tl">
                    <a:srgbClr val="000000"/>
                  </a:outerShdw>
                </a:effectLst>
                <a:latin typeface="Arial" charset="0"/>
              </a:rPr>
              <a:t>  Vertical </a:t>
            </a:r>
            <a:r>
              <a:rPr lang="en-US" sz="1600" dirty="0">
                <a:effectLst>
                  <a:outerShdw blurRad="38100" dist="38100" dir="2700000" algn="tl">
                    <a:srgbClr val="000000"/>
                  </a:outerShdw>
                </a:effectLst>
                <a:latin typeface="Arial" charset="0"/>
              </a:rPr>
              <a:t>Resolution : 40 Layers (19 Layers on the shelf</a:t>
            </a:r>
            <a:r>
              <a:rPr lang="en-US" sz="1600" dirty="0" smtClean="0">
                <a:effectLst>
                  <a:outerShdw blurRad="38100" dist="38100" dir="2700000" algn="tl">
                    <a:srgbClr val="000000"/>
                  </a:outerShdw>
                </a:effectLst>
                <a:latin typeface="Arial" charset="0"/>
              </a:rPr>
              <a:t>)</a:t>
            </a:r>
            <a:endParaRPr lang="en-US" sz="1600" dirty="0">
              <a:effectLst>
                <a:outerShdw blurRad="38100" dist="38100" dir="2700000" algn="tl">
                  <a:srgbClr val="000000"/>
                </a:outerShdw>
              </a:effectLst>
              <a:latin typeface="Arial" charset="0"/>
            </a:endParaRPr>
          </a:p>
          <a:p>
            <a:pPr algn="l" eaLnBrk="0" hangingPunct="0">
              <a:buFont typeface="Arial" pitchFamily="34" charset="0"/>
              <a:buChar char="•"/>
              <a:defRPr/>
            </a:pPr>
            <a:r>
              <a:rPr lang="en-US" sz="1600" dirty="0" smtClean="0">
                <a:effectLst>
                  <a:outerShdw blurRad="38100" dist="38100" dir="2700000" algn="tl">
                    <a:srgbClr val="000000"/>
                  </a:outerShdw>
                </a:effectLst>
                <a:latin typeface="Arial" charset="0"/>
              </a:rPr>
              <a:t>  140 Rivers with real-time river discharge</a:t>
            </a:r>
            <a:endParaRPr lang="en-US" sz="16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0240" y="365760"/>
            <a:ext cx="5199434" cy="4736306"/>
          </a:xfrm>
          <a:prstGeom prst="rect">
            <a:avLst/>
          </a:prstGeom>
          <a:noFill/>
          <a:ln w="9525">
            <a:noFill/>
            <a:miter lim="800000"/>
            <a:headEnd/>
            <a:tailEnd/>
          </a:ln>
        </p:spPr>
      </p:pic>
      <p:sp>
        <p:nvSpPr>
          <p:cNvPr id="5" name="TextBox 4"/>
          <p:cNvSpPr txBox="1"/>
          <p:nvPr/>
        </p:nvSpPr>
        <p:spPr>
          <a:xfrm>
            <a:off x="838200" y="5257800"/>
            <a:ext cx="7696200" cy="861774"/>
          </a:xfrm>
          <a:prstGeom prst="rect">
            <a:avLst/>
          </a:prstGeom>
          <a:noFill/>
        </p:spPr>
        <p:txBody>
          <a:bodyPr>
            <a:spAutoFit/>
          </a:bodyPr>
          <a:lstStyle/>
          <a:p>
            <a:pPr>
              <a:defRPr/>
            </a:pPr>
            <a:r>
              <a:rPr lang="en-US" sz="1600" i="1" dirty="0">
                <a:solidFill>
                  <a:prstClr val="white"/>
                </a:solidFill>
                <a:latin typeface="Arial" charset="0"/>
                <a:ea typeface="ＭＳ Ｐゴシック" pitchFamily="34" charset="-128"/>
                <a:cs typeface="+mn-cs"/>
              </a:rPr>
              <a:t>Predicted particle distributions for 20 May initialized from 17 May satellite analysis (shown in gray) using surface currents from (a) NOAA NGOM model, (b) NRL IASNFS model, (c) NAVO Global NCOM model, and (d) TGLO model.</a:t>
            </a:r>
            <a:r>
              <a:rPr lang="en-US" i="1" dirty="0">
                <a:solidFill>
                  <a:prstClr val="white"/>
                </a:solidFill>
                <a:latin typeface="Arial" charset="0"/>
                <a:ea typeface="ＭＳ Ｐゴシック" pitchFamily="34" charset="-128"/>
                <a:cs typeface="+mn-cs"/>
              </a:rPr>
              <a:t> </a:t>
            </a:r>
            <a:endParaRPr lang="en-US" dirty="0">
              <a:solidFill>
                <a:prstClr val="white"/>
              </a:solidFill>
              <a:latin typeface="Arial" charset="0"/>
              <a:ea typeface="ＭＳ Ｐゴシック" pitchFamily="34" charset="-128"/>
              <a:cs typeface="+mn-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1987491" y="320675"/>
            <a:ext cx="4932504" cy="830997"/>
          </a:xfrm>
          <a:prstGeom prst="rect">
            <a:avLst/>
          </a:prstGeom>
          <a:noFill/>
          <a:ln w="9525">
            <a:noFill/>
            <a:miter lim="800000"/>
            <a:headEnd/>
            <a:tailEnd/>
          </a:ln>
        </p:spPr>
        <p:txBody>
          <a:bodyPr wrap="none">
            <a:spAutoFit/>
          </a:bodyPr>
          <a:lstStyle/>
          <a:p>
            <a:pPr algn="ctr"/>
            <a:r>
              <a:rPr lang="en-US" sz="2000" dirty="0" smtClean="0">
                <a:latin typeface="Arial" charset="0"/>
              </a:rPr>
              <a:t>IASNFS Current over Altimeter SSH</a:t>
            </a:r>
          </a:p>
          <a:p>
            <a:pPr algn="ctr"/>
            <a:endParaRPr lang="en-US" sz="1400" dirty="0" smtClean="0">
              <a:latin typeface="Arial" charset="0"/>
            </a:endParaRPr>
          </a:p>
          <a:p>
            <a:pPr algn="ctr"/>
            <a:r>
              <a:rPr lang="en-US" sz="1400" dirty="0" smtClean="0">
                <a:latin typeface="Arial" charset="0"/>
              </a:rPr>
              <a:t>IASNFS Current (5-day average) is consistent with Altimetry</a:t>
            </a:r>
            <a:endParaRPr lang="en-US" sz="1400" dirty="0">
              <a:latin typeface="Arial" charset="0"/>
            </a:endParaRPr>
          </a:p>
        </p:txBody>
      </p:sp>
      <p:pic>
        <p:nvPicPr>
          <p:cNvPr id="84994" name="Picture 2" descr="http://www7320.nrlssc.navy.mil/IASNFS_WWW/gomht.gif"/>
          <p:cNvPicPr>
            <a:picLocks noChangeAspect="1" noChangeArrowheads="1" noCrop="1"/>
          </p:cNvPicPr>
          <p:nvPr/>
        </p:nvPicPr>
        <p:blipFill>
          <a:blip r:embed="rId3" cstate="print"/>
          <a:srcRect/>
          <a:stretch>
            <a:fillRect/>
          </a:stretch>
        </p:blipFill>
        <p:spPr bwMode="auto">
          <a:xfrm>
            <a:off x="1600200" y="1295400"/>
            <a:ext cx="5715000" cy="51435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extBox 11"/>
          <p:cNvSpPr txBox="1">
            <a:spLocks noChangeArrowheads="1"/>
          </p:cNvSpPr>
          <p:nvPr/>
        </p:nvSpPr>
        <p:spPr bwMode="auto">
          <a:xfrm>
            <a:off x="632023" y="320675"/>
            <a:ext cx="7643439" cy="984885"/>
          </a:xfrm>
          <a:prstGeom prst="rect">
            <a:avLst/>
          </a:prstGeom>
          <a:noFill/>
          <a:ln w="9525">
            <a:noFill/>
            <a:miter lim="800000"/>
            <a:headEnd/>
            <a:tailEnd/>
          </a:ln>
        </p:spPr>
        <p:txBody>
          <a:bodyPr wrap="none">
            <a:spAutoFit/>
          </a:bodyPr>
          <a:lstStyle/>
          <a:p>
            <a:pPr algn="ctr"/>
            <a:r>
              <a:rPr lang="en-US" sz="2000" dirty="0" smtClean="0">
                <a:latin typeface="Arial" charset="0"/>
              </a:rPr>
              <a:t>IASNFS </a:t>
            </a:r>
            <a:r>
              <a:rPr lang="en-US" sz="2000" dirty="0" err="1" smtClean="0">
                <a:latin typeface="Arial" charset="0"/>
              </a:rPr>
              <a:t>SSHa</a:t>
            </a:r>
            <a:r>
              <a:rPr lang="en-US" sz="2000" dirty="0" smtClean="0">
                <a:latin typeface="Arial" charset="0"/>
              </a:rPr>
              <a:t> </a:t>
            </a:r>
            <a:r>
              <a:rPr lang="en-US" sz="2000" dirty="0" err="1" smtClean="0">
                <a:latin typeface="Arial" charset="0"/>
              </a:rPr>
              <a:t>vs</a:t>
            </a:r>
            <a:r>
              <a:rPr lang="en-US" sz="2000" dirty="0" smtClean="0">
                <a:latin typeface="Arial" charset="0"/>
              </a:rPr>
              <a:t> Altimetry Analysis</a:t>
            </a:r>
          </a:p>
          <a:p>
            <a:pPr algn="ctr"/>
            <a:r>
              <a:rPr lang="en-US" sz="1600" dirty="0" smtClean="0">
                <a:latin typeface="Arial" charset="0"/>
              </a:rPr>
              <a:t>In deep water &gt; 500m</a:t>
            </a:r>
          </a:p>
          <a:p>
            <a:pPr algn="ctr"/>
            <a:endParaRPr lang="en-US" sz="800" dirty="0" smtClean="0">
              <a:latin typeface="Arial" charset="0"/>
            </a:endParaRPr>
          </a:p>
          <a:p>
            <a:pPr algn="ctr"/>
            <a:r>
              <a:rPr lang="en-US" sz="1400" dirty="0" smtClean="0">
                <a:latin typeface="Arial" charset="0"/>
              </a:rPr>
              <a:t>Overall very good correlation except during the period when altimetry analysis has large errors</a:t>
            </a:r>
            <a:endParaRPr lang="en-US" sz="1400" dirty="0">
              <a:latin typeface="Arial" charset="0"/>
            </a:endParaRPr>
          </a:p>
        </p:txBody>
      </p:sp>
      <p:pic>
        <p:nvPicPr>
          <p:cNvPr id="4" name="Picture 3" descr="Cor.gif"/>
          <p:cNvPicPr>
            <a:picLocks noChangeAspect="1"/>
          </p:cNvPicPr>
          <p:nvPr/>
        </p:nvPicPr>
        <p:blipFill>
          <a:blip r:embed="rId3" cstate="print"/>
          <a:stretch>
            <a:fillRect/>
          </a:stretch>
        </p:blipFill>
        <p:spPr>
          <a:xfrm>
            <a:off x="1676400" y="1325880"/>
            <a:ext cx="5715000" cy="3943350"/>
          </a:xfrm>
          <a:prstGeom prst="rect">
            <a:avLst/>
          </a:prstGeom>
          <a:ln w="15875">
            <a:solidFill>
              <a:schemeClr val="tx1">
                <a:lumMod val="85000"/>
              </a:schemeClr>
            </a:solidFill>
          </a:ln>
          <a:effectLst/>
        </p:spPr>
      </p:pic>
      <p:pic>
        <p:nvPicPr>
          <p:cNvPr id="6" name="Picture 5" descr="hterr.20100906.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5029200"/>
            <a:ext cx="2000250" cy="1800225"/>
          </a:xfrm>
          <a:prstGeom prst="rect">
            <a:avLst/>
          </a:prstGeom>
          <a:ln w="12700">
            <a:solidFill>
              <a:schemeClr val="tx1">
                <a:lumMod val="85000"/>
              </a:schemeClr>
            </a:solidFill>
          </a:ln>
          <a:effectLst/>
        </p:spPr>
      </p:pic>
      <p:cxnSp>
        <p:nvCxnSpPr>
          <p:cNvPr id="12" name="Straight Arrow Connector 11"/>
          <p:cNvCxnSpPr>
            <a:stCxn id="6" idx="0"/>
          </p:cNvCxnSpPr>
          <p:nvPr/>
        </p:nvCxnSpPr>
        <p:spPr bwMode="auto">
          <a:xfrm flipV="1">
            <a:off x="2600325" y="2743200"/>
            <a:ext cx="3724275" cy="2286000"/>
          </a:xfrm>
          <a:prstGeom prst="straightConnector1">
            <a:avLst/>
          </a:prstGeom>
          <a:solidFill>
            <a:schemeClr val="accent1"/>
          </a:solidFill>
          <a:ln w="12700" cap="flat"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sp>
        <p:nvSpPr>
          <p:cNvPr id="17" name="TextBox 16"/>
          <p:cNvSpPr txBox="1"/>
          <p:nvPr/>
        </p:nvSpPr>
        <p:spPr>
          <a:xfrm>
            <a:off x="3817156" y="5562600"/>
            <a:ext cx="1451038" cy="984885"/>
          </a:xfrm>
          <a:prstGeom prst="rect">
            <a:avLst/>
          </a:prstGeom>
          <a:noFill/>
          <a:ln w="12700">
            <a:solidFill>
              <a:schemeClr val="bg2">
                <a:lumMod val="60000"/>
                <a:lumOff val="40000"/>
              </a:schemeClr>
            </a:solidFill>
          </a:ln>
        </p:spPr>
        <p:txBody>
          <a:bodyPr wrap="none" rtlCol="0">
            <a:spAutoFit/>
          </a:bodyPr>
          <a:lstStyle/>
          <a:p>
            <a:pPr algn="ctr"/>
            <a:r>
              <a:rPr lang="en-US" sz="1200" dirty="0" smtClean="0">
                <a:latin typeface="Arial" pitchFamily="34" charset="0"/>
                <a:cs typeface="Arial" pitchFamily="34" charset="0"/>
              </a:rPr>
              <a:t>Altimetry analysis</a:t>
            </a:r>
          </a:p>
          <a:p>
            <a:pPr algn="ctr"/>
            <a:r>
              <a:rPr lang="en-US" sz="1200" dirty="0" smtClean="0">
                <a:latin typeface="Arial" pitchFamily="34" charset="0"/>
                <a:cs typeface="Arial" pitchFamily="34" charset="0"/>
              </a:rPr>
              <a:t>relative error</a:t>
            </a:r>
          </a:p>
          <a:p>
            <a:pPr algn="ctr"/>
            <a:endParaRPr lang="en-US" sz="1200" dirty="0" smtClean="0">
              <a:latin typeface="Arial" pitchFamily="34" charset="0"/>
              <a:cs typeface="Arial" pitchFamily="34" charset="0"/>
            </a:endParaRPr>
          </a:p>
          <a:p>
            <a:pPr algn="ctr"/>
            <a:r>
              <a:rPr lang="en-US" sz="1100" dirty="0" smtClean="0">
                <a:solidFill>
                  <a:schemeClr val="bg2">
                    <a:lumMod val="60000"/>
                    <a:lumOff val="40000"/>
                  </a:schemeClr>
                </a:solidFill>
                <a:latin typeface="Arial" pitchFamily="34" charset="0"/>
                <a:cs typeface="Arial" pitchFamily="34" charset="0"/>
              </a:rPr>
              <a:t>Blue</a:t>
            </a:r>
            <a:r>
              <a:rPr lang="en-US" sz="1100" dirty="0" smtClean="0">
                <a:latin typeface="Arial" pitchFamily="34" charset="0"/>
                <a:cs typeface="Arial" pitchFamily="34" charset="0"/>
              </a:rPr>
              <a:t>: small error</a:t>
            </a:r>
          </a:p>
          <a:p>
            <a:pPr algn="ctr"/>
            <a:r>
              <a:rPr lang="en-US" sz="1100" dirty="0" smtClean="0">
                <a:solidFill>
                  <a:srgbClr val="C00000"/>
                </a:solidFill>
                <a:latin typeface="Arial" pitchFamily="34" charset="0"/>
                <a:cs typeface="Arial" pitchFamily="34" charset="0"/>
              </a:rPr>
              <a:t>Dark red</a:t>
            </a:r>
            <a:r>
              <a:rPr lang="en-US" sz="1100" dirty="0" smtClean="0">
                <a:latin typeface="Arial" pitchFamily="34" charset="0"/>
                <a:cs typeface="Arial" pitchFamily="34" charset="0"/>
              </a:rPr>
              <a:t>: large error</a:t>
            </a:r>
            <a:endParaRPr lang="en-US" sz="1200" dirty="0">
              <a:latin typeface="Arial" pitchFamily="34" charset="0"/>
              <a:cs typeface="Arial" pitchFamily="34" charset="0"/>
            </a:endParaRPr>
          </a:p>
        </p:txBody>
      </p:sp>
      <p:pic>
        <p:nvPicPr>
          <p:cNvPr id="5" name="Picture 4" descr="hterr.20110119.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6400" y="5029198"/>
            <a:ext cx="2000250" cy="1800225"/>
          </a:xfrm>
          <a:prstGeom prst="rect">
            <a:avLst/>
          </a:prstGeom>
          <a:ln w="12700">
            <a:solidFill>
              <a:schemeClr val="tx1">
                <a:lumMod val="85000"/>
              </a:schemeClr>
            </a:solidFill>
          </a:ln>
          <a:effectLst/>
        </p:spPr>
      </p:pic>
      <p:cxnSp>
        <p:nvCxnSpPr>
          <p:cNvPr id="8" name="Straight Arrow Connector 7"/>
          <p:cNvCxnSpPr/>
          <p:nvPr/>
        </p:nvCxnSpPr>
        <p:spPr bwMode="auto">
          <a:xfrm flipV="1">
            <a:off x="6400800" y="4572000"/>
            <a:ext cx="228600" cy="457196"/>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ranklin10061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4005071"/>
            <a:ext cx="3102781" cy="2468880"/>
          </a:xfrm>
          <a:prstGeom prst="rect">
            <a:avLst/>
          </a:prstGeom>
          <a:ln>
            <a:noFill/>
          </a:ln>
          <a:effectLst>
            <a:outerShdw blurRad="292100" dist="139700" dir="2700000" algn="tl" rotWithShape="0">
              <a:srgbClr val="333333">
                <a:alpha val="65000"/>
              </a:srgbClr>
            </a:outerShdw>
          </a:effectLst>
        </p:spPr>
      </p:pic>
      <p:pic>
        <p:nvPicPr>
          <p:cNvPr id="11" name="Picture 2" descr="C:\Users\wang\Documents\Ko\model\franklin_16-M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648" y="987552"/>
            <a:ext cx="3657298" cy="2742974"/>
          </a:xfrm>
          <a:prstGeom prst="rect">
            <a:avLst/>
          </a:prstGeom>
          <a:noFill/>
        </p:spPr>
      </p:pic>
      <p:sp>
        <p:nvSpPr>
          <p:cNvPr id="4" name="Text Box 5"/>
          <p:cNvSpPr txBox="1">
            <a:spLocks noChangeArrowheads="1"/>
          </p:cNvSpPr>
          <p:nvPr/>
        </p:nvSpPr>
        <p:spPr bwMode="auto">
          <a:xfrm>
            <a:off x="1066800" y="304800"/>
            <a:ext cx="7010400" cy="400110"/>
          </a:xfrm>
          <a:prstGeom prst="rect">
            <a:avLst/>
          </a:prstGeom>
          <a:noFill/>
          <a:ln w="9525">
            <a:noFill/>
            <a:miter lim="800000"/>
            <a:headEnd/>
            <a:tailEnd/>
          </a:ln>
          <a:effectLst/>
        </p:spPr>
        <p:txBody>
          <a:bodyPr>
            <a:spAutoFit/>
          </a:bodyPr>
          <a:lstStyle/>
          <a:p>
            <a:pPr algn="ctr" eaLnBrk="0" hangingPunct="0"/>
            <a:r>
              <a:rPr lang="en-US" sz="2000" dirty="0" smtClean="0">
                <a:effectLst>
                  <a:outerShdw blurRad="38100" dist="38100" dir="2700000" algn="tl">
                    <a:srgbClr val="000000"/>
                  </a:outerShdw>
                </a:effectLst>
                <a:latin typeface="Arial" pitchFamily="34" charset="0"/>
                <a:cs typeface="Arial" pitchFamily="34" charset="0"/>
              </a:rPr>
              <a:t>IASNFS Currents </a:t>
            </a:r>
            <a:r>
              <a:rPr lang="en-US" sz="2000" dirty="0" err="1" smtClean="0">
                <a:effectLst>
                  <a:outerShdw blurRad="38100" dist="38100" dir="2700000" algn="tl">
                    <a:srgbClr val="000000"/>
                  </a:outerShdw>
                </a:effectLst>
                <a:latin typeface="Arial" pitchFamily="34" charset="0"/>
                <a:cs typeface="Arial" pitchFamily="34" charset="0"/>
              </a:rPr>
              <a:t>vs</a:t>
            </a:r>
            <a:r>
              <a:rPr lang="en-US" sz="2000" dirty="0" smtClean="0">
                <a:effectLst>
                  <a:outerShdw blurRad="38100" dist="38100" dir="2700000" algn="tl">
                    <a:srgbClr val="000000"/>
                  </a:outerShdw>
                </a:effectLst>
                <a:latin typeface="Arial" pitchFamily="34" charset="0"/>
                <a:cs typeface="Arial" pitchFamily="34" charset="0"/>
              </a:rPr>
              <a:t> Mooring Observation</a:t>
            </a:r>
            <a:endParaRPr lang="en-US" sz="2400" dirty="0" smtClean="0">
              <a:effectLst>
                <a:outerShdw blurRad="38100" dist="38100" dir="2700000" algn="tl">
                  <a:srgbClr val="000000"/>
                </a:outerShdw>
              </a:effectLst>
              <a:latin typeface="Arial" pitchFamily="34" charset="0"/>
              <a:cs typeface="Arial" pitchFamily="34" charset="0"/>
            </a:endParaRPr>
          </a:p>
        </p:txBody>
      </p:sp>
      <p:pic>
        <p:nvPicPr>
          <p:cNvPr id="9" name="Picture 2" descr="C:\Users\wang\Documents\Ko\model\franklin_30-Ma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3886200"/>
            <a:ext cx="3657298" cy="2742974"/>
          </a:xfrm>
          <a:prstGeom prst="rect">
            <a:avLst/>
          </a:prstGeom>
          <a:noFill/>
        </p:spPr>
      </p:pic>
      <p:pic>
        <p:nvPicPr>
          <p:cNvPr id="13" name="Picture 12" descr="Franklin1003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3752" y="1088136"/>
            <a:ext cx="3099816" cy="2464934"/>
          </a:xfrm>
          <a:prstGeom prst="rect">
            <a:avLst/>
          </a:prstGeom>
          <a:ln>
            <a:noFill/>
          </a:ln>
          <a:effectLst>
            <a:outerShdw blurRad="292100" dist="139700" dir="2700000" algn="tl" rotWithShape="0">
              <a:srgbClr val="333333">
                <a:alpha val="65000"/>
              </a:srgbClr>
            </a:outerShdw>
          </a:effectLst>
        </p:spPr>
      </p:pic>
      <p:pic>
        <p:nvPicPr>
          <p:cNvPr id="8" name="Picture 2" descr="C:\Users\wang\Documents\Ko\model\franklin_14-Jun.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2648" y="3886200"/>
            <a:ext cx="3657298" cy="274297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or.gif"/>
          <p:cNvPicPr>
            <a:picLocks noChangeAspect="1"/>
          </p:cNvPicPr>
          <p:nvPr/>
        </p:nvPicPr>
        <p:blipFill>
          <a:blip r:embed="rId3" cstate="print"/>
          <a:stretch>
            <a:fillRect/>
          </a:stretch>
        </p:blipFill>
        <p:spPr>
          <a:xfrm>
            <a:off x="1673352" y="1298448"/>
            <a:ext cx="5715000" cy="5143500"/>
          </a:xfrm>
          <a:prstGeom prst="rect">
            <a:avLst/>
          </a:prstGeom>
          <a:ln w="19050">
            <a:solidFill>
              <a:schemeClr val="tx2">
                <a:lumMod val="85000"/>
              </a:schemeClr>
            </a:solidFill>
          </a:ln>
          <a:effectLst>
            <a:outerShdw blurRad="50800" dist="38100" dir="13500000" algn="br" rotWithShape="0">
              <a:schemeClr val="tx1">
                <a:lumMod val="85000"/>
                <a:alpha val="40000"/>
              </a:schemeClr>
            </a:outerShdw>
          </a:effectLst>
        </p:spPr>
      </p:pic>
      <p:sp>
        <p:nvSpPr>
          <p:cNvPr id="1032" name="TextBox 11"/>
          <p:cNvSpPr txBox="1">
            <a:spLocks noChangeArrowheads="1"/>
          </p:cNvSpPr>
          <p:nvPr/>
        </p:nvSpPr>
        <p:spPr bwMode="auto">
          <a:xfrm>
            <a:off x="1854858" y="320675"/>
            <a:ext cx="5197769" cy="830997"/>
          </a:xfrm>
          <a:prstGeom prst="rect">
            <a:avLst/>
          </a:prstGeom>
          <a:noFill/>
          <a:ln w="9525">
            <a:noFill/>
            <a:miter lim="800000"/>
            <a:headEnd/>
            <a:tailEnd/>
          </a:ln>
        </p:spPr>
        <p:txBody>
          <a:bodyPr wrap="none">
            <a:spAutoFit/>
          </a:bodyPr>
          <a:lstStyle/>
          <a:p>
            <a:pPr algn="ctr"/>
            <a:r>
              <a:rPr lang="en-US" sz="2000" dirty="0" smtClean="0">
                <a:latin typeface="Arial" charset="0"/>
              </a:rPr>
              <a:t>IASNFS SSH Variation </a:t>
            </a:r>
            <a:r>
              <a:rPr lang="en-US" sz="2000" dirty="0" err="1" smtClean="0">
                <a:latin typeface="Arial" charset="0"/>
              </a:rPr>
              <a:t>vs</a:t>
            </a:r>
            <a:r>
              <a:rPr lang="en-US" sz="2000" dirty="0" smtClean="0">
                <a:latin typeface="Arial" charset="0"/>
              </a:rPr>
              <a:t> NOS Tide Gauge</a:t>
            </a:r>
          </a:p>
          <a:p>
            <a:pPr algn="ctr"/>
            <a:endParaRPr lang="en-US" sz="1400" dirty="0" smtClean="0">
              <a:latin typeface="Arial" charset="0"/>
            </a:endParaRPr>
          </a:p>
          <a:p>
            <a:pPr algn="ctr"/>
            <a:r>
              <a:rPr lang="en-US" sz="1400" dirty="0" smtClean="0">
                <a:latin typeface="Arial" charset="0"/>
              </a:rPr>
              <a:t>Overall very good correlation</a:t>
            </a:r>
            <a:endParaRPr lang="en-US" sz="1400" dirty="0">
              <a:latin typeface="Arial" charset="0"/>
            </a:endParaRPr>
          </a:p>
        </p:txBody>
      </p:sp>
      <p:sp>
        <p:nvSpPr>
          <p:cNvPr id="17" name="TextBox 16"/>
          <p:cNvSpPr txBox="1"/>
          <p:nvPr/>
        </p:nvSpPr>
        <p:spPr>
          <a:xfrm>
            <a:off x="3898717" y="5562600"/>
            <a:ext cx="1378904" cy="461665"/>
          </a:xfrm>
          <a:prstGeom prst="rect">
            <a:avLst/>
          </a:prstGeom>
          <a:noFill/>
        </p:spPr>
        <p:txBody>
          <a:bodyPr wrap="none" rtlCol="0">
            <a:spAutoFit/>
          </a:bodyPr>
          <a:lstStyle/>
          <a:p>
            <a:pPr algn="ctr"/>
            <a:r>
              <a:rPr lang="en-US" sz="1200" dirty="0" smtClean="0">
                <a:latin typeface="Arial" pitchFamily="34" charset="0"/>
                <a:cs typeface="Arial" pitchFamily="34" charset="0"/>
              </a:rPr>
              <a:t>Altimetry analysis</a:t>
            </a:r>
          </a:p>
          <a:p>
            <a:pPr algn="ctr"/>
            <a:r>
              <a:rPr lang="en-US" sz="1200" dirty="0" smtClean="0">
                <a:latin typeface="Arial" pitchFamily="34" charset="0"/>
                <a:cs typeface="Arial" pitchFamily="34" charset="0"/>
              </a:rPr>
              <a:t>relative error</a:t>
            </a:r>
            <a:endParaRPr lang="en-US" sz="1200" dirty="0">
              <a:latin typeface="Arial" pitchFamily="34" charset="0"/>
              <a:cs typeface="Arial" pitchFamily="34" charset="0"/>
            </a:endParaRPr>
          </a:p>
        </p:txBody>
      </p:sp>
      <p:pic>
        <p:nvPicPr>
          <p:cNvPr id="10" name="Picture 9" descr="GVTX.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3505200"/>
            <a:ext cx="4572000" cy="3154680"/>
          </a:xfrm>
          <a:prstGeom prst="rect">
            <a:avLst/>
          </a:prstGeom>
          <a:ln w="12700">
            <a:solidFill>
              <a:schemeClr val="tx2">
                <a:lumMod val="85000"/>
              </a:schemeClr>
            </a:solidFill>
          </a:ln>
        </p:spPr>
      </p:pic>
      <p:pic>
        <p:nvPicPr>
          <p:cNvPr id="15" name="Picture 14" descr="GILA.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7800" y="3505200"/>
            <a:ext cx="4572000" cy="3154680"/>
          </a:xfrm>
          <a:prstGeom prst="rect">
            <a:avLst/>
          </a:prstGeom>
          <a:ln w="12700">
            <a:solidFill>
              <a:schemeClr val="tx2">
                <a:lumMod val="85000"/>
              </a:schemeClr>
            </a:solidFill>
          </a:ln>
        </p:spPr>
      </p:pic>
      <p:pic>
        <p:nvPicPr>
          <p:cNvPr id="13" name="Picture 12" descr="PSFL.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5600" y="3505200"/>
            <a:ext cx="4572000" cy="3154680"/>
          </a:xfrm>
          <a:prstGeom prst="rect">
            <a:avLst/>
          </a:prstGeom>
          <a:ln w="12700">
            <a:solidFill>
              <a:schemeClr val="tx2">
                <a:lumMod val="85000"/>
              </a:schemeClr>
            </a:solidFill>
          </a:ln>
        </p:spPr>
      </p:pic>
      <p:pic>
        <p:nvPicPr>
          <p:cNvPr id="14" name="Picture 13" descr="SPFL.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19600" y="3505200"/>
            <a:ext cx="4572000" cy="3154680"/>
          </a:xfrm>
          <a:prstGeom prst="rect">
            <a:avLst/>
          </a:prstGeom>
          <a:ln w="12700">
            <a:solidFill>
              <a:schemeClr val="tx2">
                <a:lumMod val="85000"/>
              </a:schemeClr>
            </a:solidFill>
          </a:ln>
        </p:spPr>
      </p:pic>
      <p:cxnSp>
        <p:nvCxnSpPr>
          <p:cNvPr id="28" name="Straight Arrow Connector 27"/>
          <p:cNvCxnSpPr>
            <a:stCxn id="10" idx="0"/>
          </p:cNvCxnSpPr>
          <p:nvPr/>
        </p:nvCxnSpPr>
        <p:spPr bwMode="auto">
          <a:xfrm flipV="1">
            <a:off x="2438400" y="2514600"/>
            <a:ext cx="533400" cy="990600"/>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18" name="Straight Arrow Connector 17"/>
          <p:cNvCxnSpPr>
            <a:stCxn id="15" idx="0"/>
          </p:cNvCxnSpPr>
          <p:nvPr/>
        </p:nvCxnSpPr>
        <p:spPr bwMode="auto">
          <a:xfrm flipV="1">
            <a:off x="3733800" y="2514600"/>
            <a:ext cx="685800" cy="990600"/>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1" name="Straight Arrow Connector 20"/>
          <p:cNvCxnSpPr>
            <a:stCxn id="13" idx="0"/>
          </p:cNvCxnSpPr>
          <p:nvPr/>
        </p:nvCxnSpPr>
        <p:spPr bwMode="auto">
          <a:xfrm flipV="1">
            <a:off x="5181600" y="2133600"/>
            <a:ext cx="76200" cy="1371600"/>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cxnSp>
        <p:nvCxnSpPr>
          <p:cNvPr id="24" name="Straight Arrow Connector 23"/>
          <p:cNvCxnSpPr>
            <a:stCxn id="14" idx="0"/>
          </p:cNvCxnSpPr>
          <p:nvPr/>
        </p:nvCxnSpPr>
        <p:spPr bwMode="auto">
          <a:xfrm flipH="1" flipV="1">
            <a:off x="6477000" y="2971800"/>
            <a:ext cx="228600" cy="533400"/>
          </a:xfrm>
          <a:prstGeom prst="straightConnector1">
            <a:avLst/>
          </a:prstGeom>
          <a:solidFill>
            <a:schemeClr val="accent1"/>
          </a:solidFill>
          <a:ln w="12700" cap="rnd" cmpd="sng" algn="ctr">
            <a:solidFill>
              <a:schemeClr val="bg2">
                <a:lumMod val="60000"/>
                <a:lumOff val="40000"/>
              </a:schemeClr>
            </a:solidFill>
            <a:prstDash val="solid"/>
            <a:round/>
            <a:headEnd type="oval" w="med" len="med"/>
            <a:tailEnd type="triangle"/>
          </a:ln>
          <a:effectLst>
            <a:outerShdw blurRad="50800" dist="50800" dir="5400000" algn="ctr" rotWithShape="0">
              <a:schemeClr val="bg2"/>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CS">
      <a:dk1>
        <a:sysClr val="windowText" lastClr="000000"/>
      </a:dk1>
      <a:lt1>
        <a:sysClr val="window" lastClr="FFFFFF"/>
      </a:lt1>
      <a:dk2>
        <a:srgbClr val="4F81BD"/>
      </a:dk2>
      <a:lt2>
        <a:srgbClr val="D3DFEE"/>
      </a:lt2>
      <a:accent1>
        <a:srgbClr val="A7BFDE"/>
      </a:accent1>
      <a:accent2>
        <a:srgbClr val="0F6FC6"/>
      </a:accent2>
      <a:accent3>
        <a:srgbClr val="59A9F2"/>
      </a:accent3>
      <a:accent4>
        <a:srgbClr val="54A838"/>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6182</TotalTime>
  <Words>1174</Words>
  <Application>Microsoft Office PowerPoint</Application>
  <PresentationFormat>On-screen Show (4:3)</PresentationFormat>
  <Paragraphs>220</Paragraphs>
  <Slides>34</Slides>
  <Notes>26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Ocean</vt:lpstr>
      <vt:lpstr>1_Office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MMS07</dc:title>
  <dc:creator>Ko</dc:creator>
  <cp:lastModifiedBy>Lindy Nelson</cp:lastModifiedBy>
  <cp:revision>597</cp:revision>
  <dcterms:created xsi:type="dcterms:W3CDTF">2001-07-30T21:52:04Z</dcterms:created>
  <dcterms:modified xsi:type="dcterms:W3CDTF">2013-04-19T15:45:34Z</dcterms:modified>
</cp:coreProperties>
</file>